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Lst>
  <p:sldSz cy="5143500" cx="9144000"/>
  <p:notesSz cx="6858000" cy="9144000"/>
  <p:embeddedFontLst>
    <p:embeddedFont>
      <p:font typeface="Roboto"/>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27" roundtripDataSignature="AMtx7mj4fFWAdtdQyXb9FOVqg4PrSa2b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7" Type="http://customschemas.google.com/relationships/presentationmetadata" Target="metadata"/><Relationship Id="rId126" Type="http://schemas.openxmlformats.org/officeDocument/2006/relationships/font" Target="fonts/Roboto-boldItalic.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italic.fntdata"/><Relationship Id="rId29" Type="http://schemas.openxmlformats.org/officeDocument/2006/relationships/slide" Target="slides/slide24.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11bfda3440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11bfda344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11bfda3440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11bfda344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1bfda3440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11bfda344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11bfda3440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11bfda344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11bfda3440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11bfda344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11bfda3440_0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11bfda344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11bfda3440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11bfda344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e6b55521f2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e6b55521f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11f704d65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11f704d6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e6b55521f2_0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e6b55521f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3c3c5cb2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f3c3c5cb2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11f704d65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11f704d6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11f704d65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11f704d6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1f704d65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1f704d6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e6b55521f2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e6b55521f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6b55521f2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e6b55521f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e6b55521f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2e6b55521f2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e6b55521f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e6b55521f2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3c3c5cb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f3c3c5cb2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3c3c5cb2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f3c3c5cb2d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f3c3c5cb2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1f3c3c5cb2d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f3c3c5cb2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f3c3c5cb2d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3c3c5cb2d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3c3c5cb2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3c3c5cb2d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3c3c5cb2d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40916b32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f40916b322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6b55521f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e6b55521f2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f40916b3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f40916b32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40916b32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f40916b32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6b55521f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e6b55521f2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6b55521f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e6b55521f2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40916b3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f40916b3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40916b32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f40916b322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40916b3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f40916b32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40916b32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f40916b322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6b55521f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e6b55521f2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6b55521f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e6b55521f2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80f9a32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2c80f9a32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6b55521f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e6b55521f2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6b55521f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e6b55521f2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6b55521f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e6b55521f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3c76f3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f3c76f3d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6b55521f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e6b55521f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6b55521f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e6b55521f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6b55521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e6b55521f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6b55521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e6b55521f2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6b55521f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e6b55521f2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1f9393d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11f9393d8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3c76f3d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1f3c76f3dc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6b55521f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e6b55521f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6b55521f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e6b55521f2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6b55521f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e6b55521f2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6b55521f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e6b55521f2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53012a6c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f53012a6c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6b55521f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e6b55521f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6b55521f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e6b55521f2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6b55521f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e6b55521f2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6b55521f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e6b55521f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40916b32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1f40916b32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6b55521f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e6b55521f2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6b55521f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e6b55521f2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6b55521f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e6b55521f2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6b55521f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e6b55521f2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6b55521f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e6b55521f2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6b55521f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e6b55521f2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6b55521f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e6b55521f2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6b55521f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e6b55521f2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e6b55521f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e6b55521f2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6b55521f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e6b55521f2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80f9a32c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80f9a32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1bc6f3d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11bc6f3d0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e6b55521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e6b55521f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e6b55521f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e6b55521f2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e6b55521f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e6b55521f2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6b55521f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e6b55521f2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11f9393d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211f9393d8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11f9393d8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211f9393d88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1f9393d88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1f9393d8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1f9393d8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11f9393d8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19c7005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119c7005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11f9393d8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11f9393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e6b55521f2_0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e6b55521f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e6b55521f2_0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e6b55521f2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19c7005d6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119c7005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19c7005d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119c7005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119c7005d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119c7005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11bfda3440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11bfda344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119c7005d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119c7005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19c7005d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119c7005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80f9a32c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80f9a32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1bfda3440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11bfda344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11bfda3440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11bfda344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11bfda3440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11bfda344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11bfda3440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11bfda34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11bfda3440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11bfda34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11bfda3440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11bfda34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11bfda3440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11bfda344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1bfda3440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11bfda344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119c7005d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119c7005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1bfda344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11bfda344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f3c3c5cb2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f3c3c5cb2d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11bfda3440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11bfda344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1bfda3440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11bfda344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1bfda3440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1bfda344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1bfda3440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11bfda344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1bfda3440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1bfda344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11bfda3440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11bfda344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11bfda3440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11bfda344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11bfda3440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11bfda344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1bfda3440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11bfda344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1bfda3440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11bfda344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 name="Shape 11"/>
        <p:cNvGrpSpPr/>
        <p:nvPr/>
      </p:nvGrpSpPr>
      <p:grpSpPr>
        <a:xfrm>
          <a:off x="0" y="0"/>
          <a:ext cx="0" cy="0"/>
          <a:chOff x="0" y="0"/>
          <a:chExt cx="0" cy="0"/>
        </a:xfrm>
      </p:grpSpPr>
      <p:pic>
        <p:nvPicPr>
          <p:cNvPr descr="portada.png" id="12" name="Google Shape;1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39" name="Shape 39"/>
        <p:cNvGrpSpPr/>
        <p:nvPr/>
      </p:nvGrpSpPr>
      <p:grpSpPr>
        <a:xfrm>
          <a:off x="0" y="0"/>
          <a:ext cx="0" cy="0"/>
          <a:chOff x="0" y="0"/>
          <a:chExt cx="0" cy="0"/>
        </a:xfrm>
      </p:grpSpPr>
      <p:sp>
        <p:nvSpPr>
          <p:cNvPr id="40" name="Google Shape;40;p2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45" name="Shape 45"/>
        <p:cNvGrpSpPr/>
        <p:nvPr/>
      </p:nvGrpSpPr>
      <p:grpSpPr>
        <a:xfrm>
          <a:off x="0" y="0"/>
          <a:ext cx="0" cy="0"/>
          <a:chOff x="0" y="0"/>
          <a:chExt cx="0" cy="0"/>
        </a:xfrm>
      </p:grpSpPr>
      <p:sp>
        <p:nvSpPr>
          <p:cNvPr id="46" name="Google Shape;46;p24"/>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4"/>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13" name="Shape 13"/>
        <p:cNvGrpSpPr/>
        <p:nvPr/>
      </p:nvGrpSpPr>
      <p:grpSpPr>
        <a:xfrm>
          <a:off x="0" y="0"/>
          <a:ext cx="0" cy="0"/>
          <a:chOff x="0" y="0"/>
          <a:chExt cx="0" cy="0"/>
        </a:xfrm>
      </p:grpSpPr>
      <p:pic>
        <p:nvPicPr>
          <p:cNvPr descr="interna+textura.png" id="14" name="Google Shape;14;p1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15" name="Shape 15"/>
        <p:cNvGrpSpPr/>
        <p:nvPr/>
      </p:nvGrpSpPr>
      <p:grpSpPr>
        <a:xfrm>
          <a:off x="0" y="0"/>
          <a:ext cx="0" cy="0"/>
          <a:chOff x="0" y="0"/>
          <a:chExt cx="0" cy="0"/>
        </a:xfrm>
      </p:grpSpPr>
      <p:pic>
        <p:nvPicPr>
          <p:cNvPr descr="interna-naranja.png" id="16" name="Google Shape;16;p1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7" name="Shape 17"/>
        <p:cNvGrpSpPr/>
        <p:nvPr/>
      </p:nvGrpSpPr>
      <p:grpSpPr>
        <a:xfrm>
          <a:off x="0" y="0"/>
          <a:ext cx="0" cy="0"/>
          <a:chOff x="0" y="0"/>
          <a:chExt cx="0" cy="0"/>
        </a:xfrm>
      </p:grpSpPr>
      <p:pic>
        <p:nvPicPr>
          <p:cNvPr descr="cierre.png" id="18" name="Google Shape;18;p1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9" name="Shape 19"/>
        <p:cNvGrpSpPr/>
        <p:nvPr/>
      </p:nvGrpSpPr>
      <p:grpSpPr>
        <a:xfrm>
          <a:off x="0" y="0"/>
          <a:ext cx="0" cy="0"/>
          <a:chOff x="0" y="0"/>
          <a:chExt cx="0" cy="0"/>
        </a:xfrm>
      </p:grpSpPr>
      <p:pic>
        <p:nvPicPr>
          <p:cNvPr descr="portada-gobierno.png" id="20" name="Google Shape;20;p1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1" name="Shape 21"/>
        <p:cNvGrpSpPr/>
        <p:nvPr/>
      </p:nvGrpSpPr>
      <p:grpSpPr>
        <a:xfrm>
          <a:off x="0" y="0"/>
          <a:ext cx="0" cy="0"/>
          <a:chOff x="0" y="0"/>
          <a:chExt cx="0" cy="0"/>
        </a:xfrm>
      </p:grpSpPr>
      <p:pic>
        <p:nvPicPr>
          <p:cNvPr descr="interna.png" id="22" name="Google Shape;22;p1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3" name="Shape 23"/>
        <p:cNvGrpSpPr/>
        <p:nvPr/>
      </p:nvGrpSpPr>
      <p:grpSpPr>
        <a:xfrm>
          <a:off x="0" y="0"/>
          <a:ext cx="0" cy="0"/>
          <a:chOff x="0" y="0"/>
          <a:chExt cx="0" cy="0"/>
        </a:xfrm>
      </p:grpSpPr>
      <p:pic>
        <p:nvPicPr>
          <p:cNvPr descr="interna-con-franja.png" id="24" name="Google Shape;24;p2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5" name="Shape 25"/>
        <p:cNvGrpSpPr/>
        <p:nvPr/>
      </p:nvGrpSpPr>
      <p:grpSpPr>
        <a:xfrm>
          <a:off x="0" y="0"/>
          <a:ext cx="0" cy="0"/>
          <a:chOff x="0" y="0"/>
          <a:chExt cx="0" cy="0"/>
        </a:xfrm>
      </p:grpSpPr>
      <p:sp>
        <p:nvSpPr>
          <p:cNvPr id="26" name="Google Shape;26;p21"/>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8" name="Google Shape;28;p21"/>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9" name="Google Shape;29;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32" name="Shape 32"/>
        <p:cNvGrpSpPr/>
        <p:nvPr/>
      </p:nvGrpSpPr>
      <p:grpSpPr>
        <a:xfrm>
          <a:off x="0" y="0"/>
          <a:ext cx="0" cy="0"/>
          <a:chOff x="0" y="0"/>
          <a:chExt cx="0" cy="0"/>
        </a:xfrm>
      </p:grpSpPr>
      <p:sp>
        <p:nvSpPr>
          <p:cNvPr id="33" name="Google Shape;33;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2"/>
          <p:cNvSpPr/>
          <p:nvPr>
            <p:ph idx="2" type="pic"/>
          </p:nvPr>
        </p:nvSpPr>
        <p:spPr>
          <a:xfrm>
            <a:off x="1792288" y="459581"/>
            <a:ext cx="5486400" cy="3086100"/>
          </a:xfrm>
          <a:prstGeom prst="rect">
            <a:avLst/>
          </a:prstGeom>
          <a:noFill/>
          <a:ln>
            <a:noFill/>
          </a:ln>
        </p:spPr>
      </p:sp>
      <p:sp>
        <p:nvSpPr>
          <p:cNvPr id="35" name="Google Shape;35;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6" name="Google Shape;36;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6.png"/><Relationship Id="rId4"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image" Target="../media/image12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9.png"/><Relationship Id="rId4" Type="http://schemas.openxmlformats.org/officeDocument/2006/relationships/image" Target="../media/image123.png"/><Relationship Id="rId5" Type="http://schemas.openxmlformats.org/officeDocument/2006/relationships/image" Target="../media/image125.png"/><Relationship Id="rId6" Type="http://schemas.openxmlformats.org/officeDocument/2006/relationships/image" Target="../media/image122.png"/><Relationship Id="rId7" Type="http://schemas.openxmlformats.org/officeDocument/2006/relationships/image" Target="../media/image124.png"/><Relationship Id="rId8" Type="http://schemas.openxmlformats.org/officeDocument/2006/relationships/image" Target="../media/image1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6.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31.png"/><Relationship Id="rId4" Type="http://schemas.openxmlformats.org/officeDocument/2006/relationships/image" Target="../media/image13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32.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34.png"/><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38.png"/><Relationship Id="rId4" Type="http://schemas.openxmlformats.org/officeDocument/2006/relationships/image" Target="../media/image141.png"/><Relationship Id="rId5" Type="http://schemas.openxmlformats.org/officeDocument/2006/relationships/image" Target="../media/image1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9.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6.png"/><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9.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0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nvSpPr>
        <p:spPr>
          <a:xfrm>
            <a:off x="2544233" y="914816"/>
            <a:ext cx="405553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56" name="Google Shape;56;p1"/>
          <p:cNvSpPr txBox="1"/>
          <p:nvPr/>
        </p:nvSpPr>
        <p:spPr>
          <a:xfrm>
            <a:off x="1549492" y="1439416"/>
            <a:ext cx="6045000" cy="153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br>
              <a:rPr lang="es-MX" sz="1800">
                <a:solidFill>
                  <a:schemeClr val="dk1"/>
                </a:solidFill>
              </a:rPr>
            </a:br>
            <a:r>
              <a:rPr lang="es-MX" sz="3800">
                <a:solidFill>
                  <a:schemeClr val="dk1"/>
                </a:solidFill>
              </a:rPr>
              <a:t>Software de adquisición de prendas (CorpFreshh)</a:t>
            </a:r>
            <a:endParaRPr b="0" i="0" sz="3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4"/>
          <p:cNvSpPr txBox="1"/>
          <p:nvPr/>
        </p:nvSpPr>
        <p:spPr>
          <a:xfrm>
            <a:off x="647708" y="2156245"/>
            <a:ext cx="7848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4800">
                <a:solidFill>
                  <a:srgbClr val="212529"/>
                </a:solidFill>
              </a:rPr>
              <a:t>M</a:t>
            </a:r>
            <a:r>
              <a:rPr i="0" lang="es-MX" sz="4800">
                <a:solidFill>
                  <a:srgbClr val="212529"/>
                </a:solidFill>
              </a:rPr>
              <a:t>apa de procesos BPMN</a:t>
            </a:r>
            <a:endParaRPr sz="48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11bfda3440_0_205"/>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proveedor </a:t>
            </a:r>
            <a:r>
              <a:rPr lang="es-MX" sz="2500">
                <a:solidFill>
                  <a:schemeClr val="dk1"/>
                </a:solidFill>
              </a:rPr>
              <a:t>2NF</a:t>
            </a:r>
            <a:endParaRPr sz="2500">
              <a:solidFill>
                <a:schemeClr val="dk1"/>
              </a:solidFill>
            </a:endParaRPr>
          </a:p>
        </p:txBody>
      </p:sp>
      <p:pic>
        <p:nvPicPr>
          <p:cNvPr id="672" name="Google Shape;672;g211bfda3440_0_205"/>
          <p:cNvPicPr preferRelativeResize="0"/>
          <p:nvPr/>
        </p:nvPicPr>
        <p:blipFill>
          <a:blip r:embed="rId3">
            <a:alphaModFix/>
          </a:blip>
          <a:stretch>
            <a:fillRect/>
          </a:stretch>
        </p:blipFill>
        <p:spPr>
          <a:xfrm>
            <a:off x="152400" y="1768538"/>
            <a:ext cx="8839202" cy="160642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11bfda3440_0_210"/>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proveedor </a:t>
            </a:r>
            <a:r>
              <a:rPr lang="es-MX" sz="2500">
                <a:solidFill>
                  <a:schemeClr val="dk1"/>
                </a:solidFill>
              </a:rPr>
              <a:t>3NF</a:t>
            </a:r>
            <a:endParaRPr sz="2500">
              <a:solidFill>
                <a:schemeClr val="dk1"/>
              </a:solidFill>
            </a:endParaRPr>
          </a:p>
        </p:txBody>
      </p:sp>
      <p:pic>
        <p:nvPicPr>
          <p:cNvPr id="678" name="Google Shape;678;g211bfda3440_0_210"/>
          <p:cNvPicPr preferRelativeResize="0"/>
          <p:nvPr/>
        </p:nvPicPr>
        <p:blipFill>
          <a:blip r:embed="rId3">
            <a:alphaModFix/>
          </a:blip>
          <a:stretch>
            <a:fillRect/>
          </a:stretch>
        </p:blipFill>
        <p:spPr>
          <a:xfrm>
            <a:off x="152400" y="721800"/>
            <a:ext cx="5272874" cy="1893825"/>
          </a:xfrm>
          <a:prstGeom prst="rect">
            <a:avLst/>
          </a:prstGeom>
          <a:noFill/>
          <a:ln>
            <a:noFill/>
          </a:ln>
        </p:spPr>
      </p:pic>
      <p:pic>
        <p:nvPicPr>
          <p:cNvPr id="679" name="Google Shape;679;g211bfda3440_0_210"/>
          <p:cNvPicPr preferRelativeResize="0"/>
          <p:nvPr/>
        </p:nvPicPr>
        <p:blipFill>
          <a:blip r:embed="rId4">
            <a:alphaModFix/>
          </a:blip>
          <a:stretch>
            <a:fillRect/>
          </a:stretch>
        </p:blipFill>
        <p:spPr>
          <a:xfrm>
            <a:off x="152400" y="2768025"/>
            <a:ext cx="6448425" cy="1895475"/>
          </a:xfrm>
          <a:prstGeom prst="rect">
            <a:avLst/>
          </a:prstGeom>
          <a:noFill/>
          <a:ln>
            <a:noFill/>
          </a:ln>
        </p:spPr>
      </p:pic>
      <p:pic>
        <p:nvPicPr>
          <p:cNvPr id="680" name="Google Shape;680;g211bfda3440_0_210"/>
          <p:cNvPicPr preferRelativeResize="0"/>
          <p:nvPr/>
        </p:nvPicPr>
        <p:blipFill>
          <a:blip r:embed="rId5">
            <a:alphaModFix/>
          </a:blip>
          <a:stretch>
            <a:fillRect/>
          </a:stretch>
        </p:blipFill>
        <p:spPr>
          <a:xfrm>
            <a:off x="5899925" y="792900"/>
            <a:ext cx="2238375" cy="16646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11bfda3440_0_226"/>
          <p:cNvSpPr txBox="1"/>
          <p:nvPr/>
        </p:nvSpPr>
        <p:spPr>
          <a:xfrm>
            <a:off x="2552850" y="2302350"/>
            <a:ext cx="403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300">
                <a:solidFill>
                  <a:schemeClr val="dk1"/>
                </a:solidFill>
              </a:rPr>
              <a:t>Modelo relacional </a:t>
            </a:r>
            <a:r>
              <a:rPr lang="es-MX" sz="2300">
                <a:solidFill>
                  <a:schemeClr val="dk1"/>
                </a:solidFill>
              </a:rPr>
              <a:t>inventario</a:t>
            </a:r>
            <a:endParaRPr sz="29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11bfda3440_0_230"/>
          <p:cNvSpPr txBox="1"/>
          <p:nvPr/>
        </p:nvSpPr>
        <p:spPr>
          <a:xfrm>
            <a:off x="0" y="0"/>
            <a:ext cx="668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inventario </a:t>
            </a:r>
            <a:r>
              <a:rPr lang="es-MX" sz="2500">
                <a:solidFill>
                  <a:schemeClr val="dk1"/>
                </a:solidFill>
              </a:rPr>
              <a:t>sin normalizar</a:t>
            </a:r>
            <a:endParaRPr sz="2500">
              <a:solidFill>
                <a:schemeClr val="dk1"/>
              </a:solidFill>
            </a:endParaRPr>
          </a:p>
        </p:txBody>
      </p:sp>
      <p:pic>
        <p:nvPicPr>
          <p:cNvPr id="691" name="Google Shape;691;g211bfda3440_0_230"/>
          <p:cNvPicPr preferRelativeResize="0"/>
          <p:nvPr/>
        </p:nvPicPr>
        <p:blipFill>
          <a:blip r:embed="rId3">
            <a:alphaModFix/>
          </a:blip>
          <a:stretch>
            <a:fillRect/>
          </a:stretch>
        </p:blipFill>
        <p:spPr>
          <a:xfrm>
            <a:off x="152400" y="1959013"/>
            <a:ext cx="8839199" cy="122547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11bfda3440_0_235"/>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inventario </a:t>
            </a:r>
            <a:r>
              <a:rPr lang="es-MX" sz="2500">
                <a:solidFill>
                  <a:schemeClr val="dk1"/>
                </a:solidFill>
              </a:rPr>
              <a:t>1NF</a:t>
            </a:r>
            <a:endParaRPr sz="2500">
              <a:solidFill>
                <a:schemeClr val="dk1"/>
              </a:solidFill>
            </a:endParaRPr>
          </a:p>
        </p:txBody>
      </p:sp>
      <p:pic>
        <p:nvPicPr>
          <p:cNvPr id="697" name="Google Shape;697;g211bfda3440_0_235"/>
          <p:cNvPicPr preferRelativeResize="0"/>
          <p:nvPr/>
        </p:nvPicPr>
        <p:blipFill>
          <a:blip r:embed="rId3">
            <a:alphaModFix/>
          </a:blip>
          <a:stretch>
            <a:fillRect/>
          </a:stretch>
        </p:blipFill>
        <p:spPr>
          <a:xfrm>
            <a:off x="152400" y="1983688"/>
            <a:ext cx="8839201" cy="11761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211bfda3440_0_240"/>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inventario </a:t>
            </a:r>
            <a:r>
              <a:rPr lang="es-MX" sz="2500">
                <a:solidFill>
                  <a:schemeClr val="dk1"/>
                </a:solidFill>
              </a:rPr>
              <a:t>2NF</a:t>
            </a:r>
            <a:endParaRPr sz="2500">
              <a:solidFill>
                <a:schemeClr val="dk1"/>
              </a:solidFill>
            </a:endParaRPr>
          </a:p>
        </p:txBody>
      </p:sp>
      <p:pic>
        <p:nvPicPr>
          <p:cNvPr id="703" name="Google Shape;703;g211bfda3440_0_240"/>
          <p:cNvPicPr preferRelativeResize="0"/>
          <p:nvPr/>
        </p:nvPicPr>
        <p:blipFill>
          <a:blip r:embed="rId3">
            <a:alphaModFix/>
          </a:blip>
          <a:stretch>
            <a:fillRect/>
          </a:stretch>
        </p:blipFill>
        <p:spPr>
          <a:xfrm>
            <a:off x="152400" y="721800"/>
            <a:ext cx="4352925" cy="1876425"/>
          </a:xfrm>
          <a:prstGeom prst="rect">
            <a:avLst/>
          </a:prstGeom>
          <a:noFill/>
          <a:ln>
            <a:noFill/>
          </a:ln>
        </p:spPr>
      </p:pic>
      <p:pic>
        <p:nvPicPr>
          <p:cNvPr id="704" name="Google Shape;704;g211bfda3440_0_240"/>
          <p:cNvPicPr preferRelativeResize="0"/>
          <p:nvPr/>
        </p:nvPicPr>
        <p:blipFill>
          <a:blip r:embed="rId4">
            <a:alphaModFix/>
          </a:blip>
          <a:stretch>
            <a:fillRect/>
          </a:stretch>
        </p:blipFill>
        <p:spPr>
          <a:xfrm>
            <a:off x="152400" y="2750625"/>
            <a:ext cx="2200275" cy="1876425"/>
          </a:xfrm>
          <a:prstGeom prst="rect">
            <a:avLst/>
          </a:prstGeom>
          <a:noFill/>
          <a:ln>
            <a:noFill/>
          </a:ln>
        </p:spPr>
      </p:pic>
      <p:pic>
        <p:nvPicPr>
          <p:cNvPr id="705" name="Google Shape;705;g211bfda3440_0_240"/>
          <p:cNvPicPr preferRelativeResize="0"/>
          <p:nvPr/>
        </p:nvPicPr>
        <p:blipFill>
          <a:blip r:embed="rId5">
            <a:alphaModFix/>
          </a:blip>
          <a:stretch>
            <a:fillRect/>
          </a:stretch>
        </p:blipFill>
        <p:spPr>
          <a:xfrm>
            <a:off x="4657725" y="721800"/>
            <a:ext cx="2190750" cy="1914525"/>
          </a:xfrm>
          <a:prstGeom prst="rect">
            <a:avLst/>
          </a:prstGeom>
          <a:noFill/>
          <a:ln>
            <a:noFill/>
          </a:ln>
        </p:spPr>
      </p:pic>
      <p:pic>
        <p:nvPicPr>
          <p:cNvPr id="706" name="Google Shape;706;g211bfda3440_0_240"/>
          <p:cNvPicPr preferRelativeResize="0"/>
          <p:nvPr/>
        </p:nvPicPr>
        <p:blipFill>
          <a:blip r:embed="rId6">
            <a:alphaModFix/>
          </a:blip>
          <a:stretch>
            <a:fillRect/>
          </a:stretch>
        </p:blipFill>
        <p:spPr>
          <a:xfrm>
            <a:off x="2876425" y="2750625"/>
            <a:ext cx="2905125" cy="18764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11bfda3440_0_245"/>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inventario </a:t>
            </a:r>
            <a:r>
              <a:rPr lang="es-MX" sz="2500">
                <a:solidFill>
                  <a:schemeClr val="dk1"/>
                </a:solidFill>
              </a:rPr>
              <a:t>3NF</a:t>
            </a:r>
            <a:endParaRPr sz="2500">
              <a:solidFill>
                <a:schemeClr val="dk1"/>
              </a:solidFill>
            </a:endParaRPr>
          </a:p>
        </p:txBody>
      </p:sp>
      <p:pic>
        <p:nvPicPr>
          <p:cNvPr id="712" name="Google Shape;712;g211bfda3440_0_245"/>
          <p:cNvPicPr preferRelativeResize="0"/>
          <p:nvPr/>
        </p:nvPicPr>
        <p:blipFill>
          <a:blip r:embed="rId3">
            <a:alphaModFix/>
          </a:blip>
          <a:stretch>
            <a:fillRect/>
          </a:stretch>
        </p:blipFill>
        <p:spPr>
          <a:xfrm>
            <a:off x="152400" y="721800"/>
            <a:ext cx="2428875" cy="628650"/>
          </a:xfrm>
          <a:prstGeom prst="rect">
            <a:avLst/>
          </a:prstGeom>
          <a:noFill/>
          <a:ln>
            <a:noFill/>
          </a:ln>
        </p:spPr>
      </p:pic>
      <p:pic>
        <p:nvPicPr>
          <p:cNvPr id="713" name="Google Shape;713;g211bfda3440_0_245"/>
          <p:cNvPicPr preferRelativeResize="0"/>
          <p:nvPr/>
        </p:nvPicPr>
        <p:blipFill>
          <a:blip r:embed="rId4">
            <a:alphaModFix/>
          </a:blip>
          <a:stretch>
            <a:fillRect/>
          </a:stretch>
        </p:blipFill>
        <p:spPr>
          <a:xfrm>
            <a:off x="152400" y="1502850"/>
            <a:ext cx="2438400" cy="1276350"/>
          </a:xfrm>
          <a:prstGeom prst="rect">
            <a:avLst/>
          </a:prstGeom>
          <a:noFill/>
          <a:ln>
            <a:noFill/>
          </a:ln>
        </p:spPr>
      </p:pic>
      <p:pic>
        <p:nvPicPr>
          <p:cNvPr id="714" name="Google Shape;714;g211bfda3440_0_245"/>
          <p:cNvPicPr preferRelativeResize="0"/>
          <p:nvPr/>
        </p:nvPicPr>
        <p:blipFill>
          <a:blip r:embed="rId5">
            <a:alphaModFix/>
          </a:blip>
          <a:stretch>
            <a:fillRect/>
          </a:stretch>
        </p:blipFill>
        <p:spPr>
          <a:xfrm>
            <a:off x="320175" y="3069100"/>
            <a:ext cx="2390775" cy="1476375"/>
          </a:xfrm>
          <a:prstGeom prst="rect">
            <a:avLst/>
          </a:prstGeom>
          <a:noFill/>
          <a:ln>
            <a:noFill/>
          </a:ln>
        </p:spPr>
      </p:pic>
      <p:pic>
        <p:nvPicPr>
          <p:cNvPr id="715" name="Google Shape;715;g211bfda3440_0_245"/>
          <p:cNvPicPr preferRelativeResize="0"/>
          <p:nvPr/>
        </p:nvPicPr>
        <p:blipFill>
          <a:blip r:embed="rId6">
            <a:alphaModFix/>
          </a:blip>
          <a:stretch>
            <a:fillRect/>
          </a:stretch>
        </p:blipFill>
        <p:spPr>
          <a:xfrm>
            <a:off x="3436650" y="916525"/>
            <a:ext cx="1647825" cy="1466850"/>
          </a:xfrm>
          <a:prstGeom prst="rect">
            <a:avLst/>
          </a:prstGeom>
          <a:noFill/>
          <a:ln>
            <a:noFill/>
          </a:ln>
        </p:spPr>
      </p:pic>
      <p:pic>
        <p:nvPicPr>
          <p:cNvPr id="716" name="Google Shape;716;g211bfda3440_0_245"/>
          <p:cNvPicPr preferRelativeResize="0"/>
          <p:nvPr/>
        </p:nvPicPr>
        <p:blipFill>
          <a:blip r:embed="rId7">
            <a:alphaModFix/>
          </a:blip>
          <a:stretch>
            <a:fillRect/>
          </a:stretch>
        </p:blipFill>
        <p:spPr>
          <a:xfrm>
            <a:off x="2943650" y="2679700"/>
            <a:ext cx="2457450" cy="1466850"/>
          </a:xfrm>
          <a:prstGeom prst="rect">
            <a:avLst/>
          </a:prstGeom>
          <a:noFill/>
          <a:ln>
            <a:noFill/>
          </a:ln>
        </p:spPr>
      </p:pic>
      <p:pic>
        <p:nvPicPr>
          <p:cNvPr id="717" name="Google Shape;717;g211bfda3440_0_245"/>
          <p:cNvPicPr preferRelativeResize="0"/>
          <p:nvPr/>
        </p:nvPicPr>
        <p:blipFill>
          <a:blip r:embed="rId8">
            <a:alphaModFix/>
          </a:blip>
          <a:stretch>
            <a:fillRect/>
          </a:stretch>
        </p:blipFill>
        <p:spPr>
          <a:xfrm>
            <a:off x="5986175" y="1003050"/>
            <a:ext cx="1657350" cy="1438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2e6b55521f2_0_251"/>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D</a:t>
            </a:r>
            <a:r>
              <a:rPr lang="es-MX" sz="2500">
                <a:solidFill>
                  <a:schemeClr val="dk1"/>
                </a:solidFill>
              </a:rPr>
              <a:t>iccionario de datos</a:t>
            </a:r>
            <a:endParaRPr sz="2500">
              <a:solidFill>
                <a:schemeClr val="dk1"/>
              </a:solidFill>
            </a:endParaRPr>
          </a:p>
        </p:txBody>
      </p:sp>
      <p:pic>
        <p:nvPicPr>
          <p:cNvPr id="723" name="Google Shape;723;g2e6b55521f2_0_251"/>
          <p:cNvPicPr preferRelativeResize="0"/>
          <p:nvPr/>
        </p:nvPicPr>
        <p:blipFill>
          <a:blip r:embed="rId3">
            <a:alphaModFix/>
          </a:blip>
          <a:stretch>
            <a:fillRect/>
          </a:stretch>
        </p:blipFill>
        <p:spPr>
          <a:xfrm>
            <a:off x="912900" y="721800"/>
            <a:ext cx="2898665" cy="4269300"/>
          </a:xfrm>
          <a:prstGeom prst="rect">
            <a:avLst/>
          </a:prstGeom>
          <a:noFill/>
          <a:ln>
            <a:noFill/>
          </a:ln>
        </p:spPr>
      </p:pic>
      <p:pic>
        <p:nvPicPr>
          <p:cNvPr id="724" name="Google Shape;724;g2e6b55521f2_0_251"/>
          <p:cNvPicPr preferRelativeResize="0"/>
          <p:nvPr/>
        </p:nvPicPr>
        <p:blipFill>
          <a:blip r:embed="rId4">
            <a:alphaModFix/>
          </a:blip>
          <a:stretch>
            <a:fillRect/>
          </a:stretch>
        </p:blipFill>
        <p:spPr>
          <a:xfrm>
            <a:off x="4677790" y="721800"/>
            <a:ext cx="2859197" cy="42693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11f704d656_0_1"/>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diccionario de datos</a:t>
            </a:r>
            <a:endParaRPr sz="2500">
              <a:solidFill>
                <a:schemeClr val="dk1"/>
              </a:solidFill>
            </a:endParaRPr>
          </a:p>
        </p:txBody>
      </p:sp>
      <p:pic>
        <p:nvPicPr>
          <p:cNvPr id="730" name="Google Shape;730;g211f704d656_0_1"/>
          <p:cNvPicPr preferRelativeResize="0"/>
          <p:nvPr/>
        </p:nvPicPr>
        <p:blipFill>
          <a:blip r:embed="rId3">
            <a:alphaModFix/>
          </a:blip>
          <a:stretch>
            <a:fillRect/>
          </a:stretch>
        </p:blipFill>
        <p:spPr>
          <a:xfrm>
            <a:off x="612725" y="721800"/>
            <a:ext cx="2850499" cy="4269299"/>
          </a:xfrm>
          <a:prstGeom prst="rect">
            <a:avLst/>
          </a:prstGeom>
          <a:noFill/>
          <a:ln>
            <a:noFill/>
          </a:ln>
        </p:spPr>
      </p:pic>
      <p:pic>
        <p:nvPicPr>
          <p:cNvPr id="731" name="Google Shape;731;g211f704d656_0_1"/>
          <p:cNvPicPr preferRelativeResize="0"/>
          <p:nvPr/>
        </p:nvPicPr>
        <p:blipFill>
          <a:blip r:embed="rId4">
            <a:alphaModFix/>
          </a:blip>
          <a:stretch>
            <a:fillRect/>
          </a:stretch>
        </p:blipFill>
        <p:spPr>
          <a:xfrm>
            <a:off x="4636324" y="721800"/>
            <a:ext cx="2985808" cy="426930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2e6b55521f2_0_261"/>
          <p:cNvSpPr txBox="1"/>
          <p:nvPr/>
        </p:nvSpPr>
        <p:spPr>
          <a:xfrm>
            <a:off x="0" y="0"/>
            <a:ext cx="7415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MX" sz="2500">
                <a:solidFill>
                  <a:schemeClr val="dk1"/>
                </a:solidFill>
              </a:rPr>
              <a:t>diccionario de datos</a:t>
            </a:r>
            <a:endParaRPr sz="2500">
              <a:solidFill>
                <a:schemeClr val="dk1"/>
              </a:solidFill>
            </a:endParaRPr>
          </a:p>
          <a:p>
            <a:pPr indent="0" lvl="0" marL="0" rtl="0" algn="l">
              <a:spcBef>
                <a:spcPts val="0"/>
              </a:spcBef>
              <a:spcAft>
                <a:spcPts val="0"/>
              </a:spcAft>
              <a:buNone/>
            </a:pPr>
            <a:r>
              <a:t/>
            </a:r>
            <a:endParaRPr sz="2500">
              <a:solidFill>
                <a:schemeClr val="dk1"/>
              </a:solidFill>
            </a:endParaRPr>
          </a:p>
        </p:txBody>
      </p:sp>
      <p:pic>
        <p:nvPicPr>
          <p:cNvPr id="737" name="Google Shape;737;g2e6b55521f2_0_261"/>
          <p:cNvPicPr preferRelativeResize="0"/>
          <p:nvPr/>
        </p:nvPicPr>
        <p:blipFill>
          <a:blip r:embed="rId3">
            <a:alphaModFix/>
          </a:blip>
          <a:stretch>
            <a:fillRect/>
          </a:stretch>
        </p:blipFill>
        <p:spPr>
          <a:xfrm>
            <a:off x="525975" y="721800"/>
            <a:ext cx="2892319" cy="4269299"/>
          </a:xfrm>
          <a:prstGeom prst="rect">
            <a:avLst/>
          </a:prstGeom>
          <a:noFill/>
          <a:ln>
            <a:noFill/>
          </a:ln>
        </p:spPr>
      </p:pic>
      <p:pic>
        <p:nvPicPr>
          <p:cNvPr id="738" name="Google Shape;738;g2e6b55521f2_0_261"/>
          <p:cNvPicPr preferRelativeResize="0"/>
          <p:nvPr/>
        </p:nvPicPr>
        <p:blipFill>
          <a:blip r:embed="rId4">
            <a:alphaModFix/>
          </a:blip>
          <a:stretch>
            <a:fillRect/>
          </a:stretch>
        </p:blipFill>
        <p:spPr>
          <a:xfrm>
            <a:off x="5138444" y="721800"/>
            <a:ext cx="2816464" cy="426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1f3c3c5cb2d_2_0"/>
          <p:cNvPicPr preferRelativeResize="0"/>
          <p:nvPr/>
        </p:nvPicPr>
        <p:blipFill rotWithShape="1">
          <a:blip r:embed="rId3">
            <a:alphaModFix/>
          </a:blip>
          <a:srcRect b="10225" l="-427" r="7482" t="0"/>
          <a:stretch/>
        </p:blipFill>
        <p:spPr>
          <a:xfrm>
            <a:off x="350025" y="811000"/>
            <a:ext cx="8119792" cy="4139950"/>
          </a:xfrm>
          <a:prstGeom prst="rect">
            <a:avLst/>
          </a:prstGeom>
          <a:noFill/>
          <a:ln>
            <a:noFill/>
          </a:ln>
        </p:spPr>
      </p:pic>
      <p:sp>
        <p:nvSpPr>
          <p:cNvPr id="110" name="Google Shape;110;g1f3c3c5cb2d_2_0"/>
          <p:cNvSpPr txBox="1"/>
          <p:nvPr/>
        </p:nvSpPr>
        <p:spPr>
          <a:xfrm>
            <a:off x="1043525" y="410800"/>
            <a:ext cx="41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t>1. Proceso de Compra y Abastecimiento:</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11f704d656_0_15"/>
          <p:cNvSpPr txBox="1"/>
          <p:nvPr/>
        </p:nvSpPr>
        <p:spPr>
          <a:xfrm>
            <a:off x="0" y="0"/>
            <a:ext cx="7415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MX" sz="2500">
                <a:solidFill>
                  <a:schemeClr val="dk1"/>
                </a:solidFill>
              </a:rPr>
              <a:t>diccionario de datos</a:t>
            </a:r>
            <a:endParaRPr sz="2500">
              <a:solidFill>
                <a:schemeClr val="dk1"/>
              </a:solidFill>
            </a:endParaRPr>
          </a:p>
          <a:p>
            <a:pPr indent="0" lvl="0" marL="0" rtl="0" algn="l">
              <a:spcBef>
                <a:spcPts val="0"/>
              </a:spcBef>
              <a:spcAft>
                <a:spcPts val="0"/>
              </a:spcAft>
              <a:buNone/>
            </a:pPr>
            <a:r>
              <a:t/>
            </a:r>
            <a:endParaRPr sz="2500">
              <a:solidFill>
                <a:schemeClr val="dk1"/>
              </a:solidFill>
            </a:endParaRPr>
          </a:p>
        </p:txBody>
      </p:sp>
      <p:pic>
        <p:nvPicPr>
          <p:cNvPr id="744" name="Google Shape;744;g211f704d656_0_15"/>
          <p:cNvPicPr preferRelativeResize="0"/>
          <p:nvPr/>
        </p:nvPicPr>
        <p:blipFill>
          <a:blip r:embed="rId3">
            <a:alphaModFix/>
          </a:blip>
          <a:stretch>
            <a:fillRect/>
          </a:stretch>
        </p:blipFill>
        <p:spPr>
          <a:xfrm>
            <a:off x="749757" y="569400"/>
            <a:ext cx="2825618" cy="4212855"/>
          </a:xfrm>
          <a:prstGeom prst="rect">
            <a:avLst/>
          </a:prstGeom>
          <a:noFill/>
          <a:ln>
            <a:noFill/>
          </a:ln>
        </p:spPr>
      </p:pic>
      <p:pic>
        <p:nvPicPr>
          <p:cNvPr id="745" name="Google Shape;745;g211f704d656_0_15"/>
          <p:cNvPicPr preferRelativeResize="0"/>
          <p:nvPr/>
        </p:nvPicPr>
        <p:blipFill>
          <a:blip r:embed="rId4">
            <a:alphaModFix/>
          </a:blip>
          <a:stretch>
            <a:fillRect/>
          </a:stretch>
        </p:blipFill>
        <p:spPr>
          <a:xfrm>
            <a:off x="5288825" y="541175"/>
            <a:ext cx="2839760" cy="42692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11f704d656_0_20"/>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diccionario de datos</a:t>
            </a:r>
            <a:endParaRPr sz="2500">
              <a:solidFill>
                <a:schemeClr val="dk1"/>
              </a:solidFill>
            </a:endParaRPr>
          </a:p>
        </p:txBody>
      </p:sp>
      <p:pic>
        <p:nvPicPr>
          <p:cNvPr id="751" name="Google Shape;751;g211f704d656_0_20"/>
          <p:cNvPicPr preferRelativeResize="0"/>
          <p:nvPr/>
        </p:nvPicPr>
        <p:blipFill>
          <a:blip r:embed="rId3">
            <a:alphaModFix/>
          </a:blip>
          <a:stretch>
            <a:fillRect/>
          </a:stretch>
        </p:blipFill>
        <p:spPr>
          <a:xfrm>
            <a:off x="152400" y="569400"/>
            <a:ext cx="2541350" cy="4421700"/>
          </a:xfrm>
          <a:prstGeom prst="rect">
            <a:avLst/>
          </a:prstGeom>
          <a:noFill/>
          <a:ln>
            <a:noFill/>
          </a:ln>
        </p:spPr>
      </p:pic>
      <p:pic>
        <p:nvPicPr>
          <p:cNvPr id="752" name="Google Shape;752;g211f704d656_0_20"/>
          <p:cNvPicPr preferRelativeResize="0"/>
          <p:nvPr/>
        </p:nvPicPr>
        <p:blipFill>
          <a:blip r:embed="rId4">
            <a:alphaModFix/>
          </a:blip>
          <a:stretch>
            <a:fillRect/>
          </a:stretch>
        </p:blipFill>
        <p:spPr>
          <a:xfrm>
            <a:off x="2846150" y="721800"/>
            <a:ext cx="2848353" cy="4269300"/>
          </a:xfrm>
          <a:prstGeom prst="rect">
            <a:avLst/>
          </a:prstGeom>
          <a:noFill/>
          <a:ln>
            <a:noFill/>
          </a:ln>
        </p:spPr>
      </p:pic>
      <p:pic>
        <p:nvPicPr>
          <p:cNvPr id="753" name="Google Shape;753;g211f704d656_0_20"/>
          <p:cNvPicPr preferRelativeResize="0"/>
          <p:nvPr/>
        </p:nvPicPr>
        <p:blipFill>
          <a:blip r:embed="rId5">
            <a:alphaModFix/>
          </a:blip>
          <a:stretch>
            <a:fillRect/>
          </a:stretch>
        </p:blipFill>
        <p:spPr>
          <a:xfrm>
            <a:off x="5759050" y="1729275"/>
            <a:ext cx="3384950" cy="1586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11f704d656_0_34"/>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Diagrama de clases UML 2.4.1</a:t>
            </a:r>
            <a:endParaRPr sz="2500">
              <a:solidFill>
                <a:schemeClr val="dk1"/>
              </a:solidFill>
            </a:endParaRPr>
          </a:p>
        </p:txBody>
      </p:sp>
      <p:pic>
        <p:nvPicPr>
          <p:cNvPr id="759" name="Google Shape;759;g211f704d656_0_34"/>
          <p:cNvPicPr preferRelativeResize="0"/>
          <p:nvPr/>
        </p:nvPicPr>
        <p:blipFill>
          <a:blip r:embed="rId3">
            <a:alphaModFix/>
          </a:blip>
          <a:stretch>
            <a:fillRect/>
          </a:stretch>
        </p:blipFill>
        <p:spPr>
          <a:xfrm>
            <a:off x="152400" y="721800"/>
            <a:ext cx="8839199" cy="406586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g2e6b55521f2_0_271"/>
          <p:cNvPicPr preferRelativeResize="0"/>
          <p:nvPr/>
        </p:nvPicPr>
        <p:blipFill>
          <a:blip r:embed="rId3">
            <a:alphaModFix/>
          </a:blip>
          <a:stretch>
            <a:fillRect/>
          </a:stretch>
        </p:blipFill>
        <p:spPr>
          <a:xfrm>
            <a:off x="1980300" y="695125"/>
            <a:ext cx="4948189" cy="4269300"/>
          </a:xfrm>
          <a:prstGeom prst="rect">
            <a:avLst/>
          </a:prstGeom>
          <a:noFill/>
          <a:ln>
            <a:noFill/>
          </a:ln>
        </p:spPr>
      </p:pic>
      <p:sp>
        <p:nvSpPr>
          <p:cNvPr id="765" name="Google Shape;765;g2e6b55521f2_0_271"/>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Diagrama de clases UML 2.4.1</a:t>
            </a:r>
            <a:endParaRPr sz="250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e6b55521f2_0_265"/>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diagrama de </a:t>
            </a:r>
            <a:r>
              <a:rPr lang="es-MX" sz="2500">
                <a:solidFill>
                  <a:schemeClr val="dk1"/>
                </a:solidFill>
              </a:rPr>
              <a:t>despliegue</a:t>
            </a:r>
            <a:r>
              <a:rPr lang="es-MX" sz="2500">
                <a:solidFill>
                  <a:schemeClr val="dk1"/>
                </a:solidFill>
              </a:rPr>
              <a:t> </a:t>
            </a:r>
            <a:endParaRPr sz="2500">
              <a:solidFill>
                <a:schemeClr val="dk1"/>
              </a:solidFill>
            </a:endParaRPr>
          </a:p>
        </p:txBody>
      </p:sp>
      <p:pic>
        <p:nvPicPr>
          <p:cNvPr id="771" name="Google Shape;771;g2e6b55521f2_0_265"/>
          <p:cNvPicPr preferRelativeResize="0"/>
          <p:nvPr/>
        </p:nvPicPr>
        <p:blipFill>
          <a:blip r:embed="rId3">
            <a:alphaModFix/>
          </a:blip>
          <a:stretch>
            <a:fillRect/>
          </a:stretch>
        </p:blipFill>
        <p:spPr>
          <a:xfrm>
            <a:off x="0" y="832650"/>
            <a:ext cx="9144002" cy="38083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2e6b55521f2_0_229"/>
          <p:cNvSpPr txBox="1"/>
          <p:nvPr/>
        </p:nvSpPr>
        <p:spPr>
          <a:xfrm>
            <a:off x="364725" y="354351"/>
            <a:ext cx="7128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Control de versiones</a:t>
            </a:r>
            <a:endParaRPr b="1" sz="2400">
              <a:solidFill>
                <a:schemeClr val="dk1"/>
              </a:solidFill>
              <a:latin typeface="Arial"/>
              <a:ea typeface="Arial"/>
              <a:cs typeface="Arial"/>
              <a:sym typeface="Arial"/>
            </a:endParaRPr>
          </a:p>
        </p:txBody>
      </p:sp>
      <p:pic>
        <p:nvPicPr>
          <p:cNvPr id="777" name="Google Shape;777;g2e6b55521f2_0_229"/>
          <p:cNvPicPr preferRelativeResize="0"/>
          <p:nvPr/>
        </p:nvPicPr>
        <p:blipFill>
          <a:blip r:embed="rId3">
            <a:alphaModFix/>
          </a:blip>
          <a:stretch>
            <a:fillRect/>
          </a:stretch>
        </p:blipFill>
        <p:spPr>
          <a:xfrm>
            <a:off x="449700" y="898676"/>
            <a:ext cx="8244598" cy="4022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2e6b55521f2_0_234"/>
          <p:cNvSpPr txBox="1"/>
          <p:nvPr/>
        </p:nvSpPr>
        <p:spPr>
          <a:xfrm>
            <a:off x="364725" y="354351"/>
            <a:ext cx="7128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Control de versiones</a:t>
            </a:r>
            <a:endParaRPr b="1" sz="2400">
              <a:solidFill>
                <a:schemeClr val="dk1"/>
              </a:solidFill>
              <a:latin typeface="Arial"/>
              <a:ea typeface="Arial"/>
              <a:cs typeface="Arial"/>
              <a:sym typeface="Arial"/>
            </a:endParaRPr>
          </a:p>
        </p:txBody>
      </p:sp>
      <p:pic>
        <p:nvPicPr>
          <p:cNvPr id="783" name="Google Shape;783;g2e6b55521f2_0_234"/>
          <p:cNvPicPr preferRelativeResize="0"/>
          <p:nvPr/>
        </p:nvPicPr>
        <p:blipFill>
          <a:blip r:embed="rId3">
            <a:alphaModFix/>
          </a:blip>
          <a:stretch>
            <a:fillRect/>
          </a:stretch>
        </p:blipFill>
        <p:spPr>
          <a:xfrm>
            <a:off x="2577663" y="888701"/>
            <a:ext cx="3988674" cy="40226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f3c3c5cb2d_1_0"/>
          <p:cNvSpPr txBox="1"/>
          <p:nvPr/>
        </p:nvSpPr>
        <p:spPr>
          <a:xfrm>
            <a:off x="616175" y="290975"/>
            <a:ext cx="3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t>2. Proceso de Gestión de Inventarios:</a:t>
            </a:r>
            <a:endParaRPr/>
          </a:p>
        </p:txBody>
      </p:sp>
      <p:pic>
        <p:nvPicPr>
          <p:cNvPr id="116" name="Google Shape;116;g1f3c3c5cb2d_1_0"/>
          <p:cNvPicPr preferRelativeResize="0"/>
          <p:nvPr/>
        </p:nvPicPr>
        <p:blipFill>
          <a:blip r:embed="rId3">
            <a:alphaModFix/>
          </a:blip>
          <a:stretch>
            <a:fillRect/>
          </a:stretch>
        </p:blipFill>
        <p:spPr>
          <a:xfrm>
            <a:off x="400600" y="826450"/>
            <a:ext cx="7891475" cy="404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g1f3c3c5cb2d_1_4"/>
          <p:cNvPicPr preferRelativeResize="0"/>
          <p:nvPr/>
        </p:nvPicPr>
        <p:blipFill>
          <a:blip r:embed="rId3">
            <a:alphaModFix/>
          </a:blip>
          <a:stretch>
            <a:fillRect/>
          </a:stretch>
        </p:blipFill>
        <p:spPr>
          <a:xfrm>
            <a:off x="357800" y="771525"/>
            <a:ext cx="7874350" cy="4016875"/>
          </a:xfrm>
          <a:prstGeom prst="rect">
            <a:avLst/>
          </a:prstGeom>
          <a:noFill/>
          <a:ln>
            <a:noFill/>
          </a:ln>
        </p:spPr>
      </p:pic>
      <p:sp>
        <p:nvSpPr>
          <p:cNvPr id="122" name="Google Shape;122;g1f3c3c5cb2d_1_4"/>
          <p:cNvSpPr txBox="1"/>
          <p:nvPr/>
        </p:nvSpPr>
        <p:spPr>
          <a:xfrm>
            <a:off x="644675" y="316650"/>
            <a:ext cx="43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t>3. Proceso de Ventas y Atención al Cliente: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g1f3c3c5cb2d_1_23"/>
          <p:cNvPicPr preferRelativeResize="0"/>
          <p:nvPr/>
        </p:nvPicPr>
        <p:blipFill>
          <a:blip r:embed="rId3">
            <a:alphaModFix/>
          </a:blip>
          <a:stretch>
            <a:fillRect/>
          </a:stretch>
        </p:blipFill>
        <p:spPr>
          <a:xfrm>
            <a:off x="263625" y="999650"/>
            <a:ext cx="7831601" cy="3910575"/>
          </a:xfrm>
          <a:prstGeom prst="rect">
            <a:avLst/>
          </a:prstGeom>
          <a:noFill/>
          <a:ln>
            <a:noFill/>
          </a:ln>
        </p:spPr>
      </p:pic>
      <p:sp>
        <p:nvSpPr>
          <p:cNvPr id="128" name="Google Shape;128;g1f3c3c5cb2d_1_23"/>
          <p:cNvSpPr txBox="1"/>
          <p:nvPr/>
        </p:nvSpPr>
        <p:spPr>
          <a:xfrm>
            <a:off x="263625" y="248200"/>
            <a:ext cx="3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a:t>4. Proceso de Marketing y Promoción: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f3c3c5cb2d_2_7"/>
          <p:cNvSpPr txBox="1"/>
          <p:nvPr/>
        </p:nvSpPr>
        <p:spPr>
          <a:xfrm>
            <a:off x="239600" y="332100"/>
            <a:ext cx="8052300" cy="447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s-MX" sz="1700">
                <a:solidFill>
                  <a:schemeClr val="dk1"/>
                </a:solidFill>
                <a:latin typeface="Verdana"/>
                <a:ea typeface="Verdana"/>
                <a:cs typeface="Verdana"/>
                <a:sym typeface="Verdana"/>
              </a:rPr>
              <a:t>Técnicas de recolección de información y análisis de resultados estadística descriptiva:</a:t>
            </a:r>
            <a:br>
              <a:rPr lang="es-MX" sz="1700">
                <a:solidFill>
                  <a:schemeClr val="dk1"/>
                </a:solidFill>
                <a:latin typeface="Verdana"/>
                <a:ea typeface="Verdana"/>
                <a:cs typeface="Verdana"/>
                <a:sym typeface="Verdana"/>
              </a:rPr>
            </a:br>
            <a:endParaRPr sz="1100"/>
          </a:p>
          <a:p>
            <a:pPr indent="0" lvl="0" marL="0" rtl="0" algn="l">
              <a:spcBef>
                <a:spcPts val="0"/>
              </a:spcBef>
              <a:spcAft>
                <a:spcPts val="0"/>
              </a:spcAft>
              <a:buNone/>
            </a:pPr>
            <a:r>
              <a:rPr lang="es-MX" sz="1300">
                <a:latin typeface="Calibri"/>
                <a:ea typeface="Calibri"/>
                <a:cs typeface="Calibri"/>
                <a:sym typeface="Calibri"/>
              </a:rPr>
              <a:t>Utilizamos técnicas de recolección de información y análisis de resultados estadística descriptiva, centrándonos en una encuesta en línea. Esta encuesta nos brindó una visión detallada de las preferencias y comportamientos de los consumidores al comprar prendas de ropa. Al realizar esta encuesta, pudimos explorar las siguientes áreas: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b="1" lang="es-MX" sz="1300">
                <a:latin typeface="Calibri"/>
                <a:ea typeface="Calibri"/>
                <a:cs typeface="Calibri"/>
                <a:sym typeface="Calibri"/>
              </a:rPr>
              <a:t>Preferencias de Estilo:</a:t>
            </a:r>
            <a:endParaRPr b="1"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s-MX" sz="1300">
                <a:latin typeface="Calibri"/>
                <a:ea typeface="Calibri"/>
                <a:cs typeface="Calibri"/>
                <a:sym typeface="Calibri"/>
              </a:rPr>
              <a:t>Investigamos las preferencias de la gente en cuanto al estilo de ropa que más les gusta, distinguiendo entre prendas casuales y deportivas. Esto nos proporcionó información valiosa sobre las tendencias de moda actuales.</a:t>
            </a:r>
            <a:br>
              <a:rPr lang="es-MX" sz="1300">
                <a:latin typeface="Calibri"/>
                <a:ea typeface="Calibri"/>
                <a:cs typeface="Calibri"/>
                <a:sym typeface="Calibri"/>
              </a:rPr>
            </a:br>
            <a:endParaRPr sz="1300">
              <a:latin typeface="Calibri"/>
              <a:ea typeface="Calibri"/>
              <a:cs typeface="Calibri"/>
              <a:sym typeface="Calibri"/>
            </a:endParaRPr>
          </a:p>
          <a:p>
            <a:pPr indent="0" lvl="0" marL="0" rtl="0" algn="l">
              <a:spcBef>
                <a:spcPts val="0"/>
              </a:spcBef>
              <a:spcAft>
                <a:spcPts val="0"/>
              </a:spcAft>
              <a:buNone/>
            </a:pPr>
            <a:r>
              <a:rPr b="1" lang="es-MX" sz="1300">
                <a:latin typeface="Calibri"/>
                <a:ea typeface="Calibri"/>
                <a:cs typeface="Calibri"/>
                <a:sym typeface="Calibri"/>
              </a:rPr>
              <a:t>Fuentes de Descubrimiento:</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s-MX" sz="1300">
                <a:latin typeface="Calibri"/>
                <a:ea typeface="Calibri"/>
                <a:cs typeface="Calibri"/>
                <a:sym typeface="Calibri"/>
              </a:rPr>
              <a:t>Indagamos sobre las plataformas y redes sociales donde las personas descubren nuevas prendas. Esto nos permitió comprender mejor cómo los consumidores interactúan con la moda en línea y dónde buscan inspiración para sus compras.</a:t>
            </a:r>
            <a:br>
              <a:rPr lang="es-MX" sz="1300">
                <a:latin typeface="Calibri"/>
                <a:ea typeface="Calibri"/>
                <a:cs typeface="Calibri"/>
                <a:sym typeface="Calibri"/>
              </a:rPr>
            </a:br>
            <a:endParaRPr sz="1300">
              <a:latin typeface="Calibri"/>
              <a:ea typeface="Calibri"/>
              <a:cs typeface="Calibri"/>
              <a:sym typeface="Calibri"/>
            </a:endParaRPr>
          </a:p>
          <a:p>
            <a:pPr indent="0" lvl="0" marL="0" rtl="0" algn="l">
              <a:spcBef>
                <a:spcPts val="0"/>
              </a:spcBef>
              <a:spcAft>
                <a:spcPts val="0"/>
              </a:spcAft>
              <a:buNone/>
            </a:pPr>
            <a:r>
              <a:rPr b="1" lang="es-MX" sz="1300">
                <a:latin typeface="Calibri"/>
                <a:ea typeface="Calibri"/>
                <a:cs typeface="Calibri"/>
                <a:sym typeface="Calibri"/>
              </a:rPr>
              <a:t>Prioridades de Compra:</a:t>
            </a:r>
            <a:endParaRPr b="1"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s-MX" sz="1300">
                <a:latin typeface="Calibri"/>
                <a:ea typeface="Calibri"/>
                <a:cs typeface="Calibri"/>
                <a:sym typeface="Calibri"/>
              </a:rPr>
              <a:t>Analizamos las prioridades del cliente al comprar ropa, enfocándonos específicamente en la elección entre precios y calidad. Los resultados revelaron que la mayoría de los encuestados prioriza la calidad sobre los precios al seleccionar prendas de vestir.</a:t>
            </a:r>
            <a:endParaRPr sz="13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1f3c3c5cb2d_2_16"/>
          <p:cNvPicPr preferRelativeResize="0"/>
          <p:nvPr/>
        </p:nvPicPr>
        <p:blipFill>
          <a:blip r:embed="rId3">
            <a:alphaModFix/>
          </a:blip>
          <a:stretch>
            <a:fillRect/>
          </a:stretch>
        </p:blipFill>
        <p:spPr>
          <a:xfrm>
            <a:off x="492600" y="312525"/>
            <a:ext cx="3261050" cy="2680600"/>
          </a:xfrm>
          <a:prstGeom prst="rect">
            <a:avLst/>
          </a:prstGeom>
          <a:noFill/>
          <a:ln>
            <a:noFill/>
          </a:ln>
        </p:spPr>
      </p:pic>
      <p:pic>
        <p:nvPicPr>
          <p:cNvPr id="139" name="Google Shape;139;g1f3c3c5cb2d_2_16"/>
          <p:cNvPicPr preferRelativeResize="0"/>
          <p:nvPr/>
        </p:nvPicPr>
        <p:blipFill>
          <a:blip r:embed="rId4">
            <a:alphaModFix/>
          </a:blip>
          <a:stretch>
            <a:fillRect/>
          </a:stretch>
        </p:blipFill>
        <p:spPr>
          <a:xfrm>
            <a:off x="4627600" y="347900"/>
            <a:ext cx="3137397" cy="2645225"/>
          </a:xfrm>
          <a:prstGeom prst="rect">
            <a:avLst/>
          </a:prstGeom>
          <a:noFill/>
          <a:ln>
            <a:noFill/>
          </a:ln>
        </p:spPr>
      </p:pic>
      <p:pic>
        <p:nvPicPr>
          <p:cNvPr id="140" name="Google Shape;140;g1f3c3c5cb2d_2_16"/>
          <p:cNvPicPr preferRelativeResize="0"/>
          <p:nvPr/>
        </p:nvPicPr>
        <p:blipFill>
          <a:blip r:embed="rId5">
            <a:alphaModFix/>
          </a:blip>
          <a:stretch>
            <a:fillRect/>
          </a:stretch>
        </p:blipFill>
        <p:spPr>
          <a:xfrm>
            <a:off x="2164875" y="3145500"/>
            <a:ext cx="4572841" cy="184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1f3c3c5cb2d_2_22"/>
          <p:cNvPicPr preferRelativeResize="0"/>
          <p:nvPr/>
        </p:nvPicPr>
        <p:blipFill>
          <a:blip r:embed="rId3">
            <a:alphaModFix/>
          </a:blip>
          <a:stretch>
            <a:fillRect/>
          </a:stretch>
        </p:blipFill>
        <p:spPr>
          <a:xfrm>
            <a:off x="679425" y="1016850"/>
            <a:ext cx="3254374" cy="2694775"/>
          </a:xfrm>
          <a:prstGeom prst="rect">
            <a:avLst/>
          </a:prstGeom>
          <a:noFill/>
          <a:ln>
            <a:noFill/>
          </a:ln>
        </p:spPr>
      </p:pic>
      <p:pic>
        <p:nvPicPr>
          <p:cNvPr id="146" name="Google Shape;146;g1f3c3c5cb2d_2_22"/>
          <p:cNvPicPr preferRelativeResize="0"/>
          <p:nvPr/>
        </p:nvPicPr>
        <p:blipFill>
          <a:blip r:embed="rId4">
            <a:alphaModFix/>
          </a:blip>
          <a:stretch>
            <a:fillRect/>
          </a:stretch>
        </p:blipFill>
        <p:spPr>
          <a:xfrm>
            <a:off x="4155125" y="1385150"/>
            <a:ext cx="4657280" cy="195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7"/>
          <p:cNvSpPr txBox="1"/>
          <p:nvPr/>
        </p:nvSpPr>
        <p:spPr>
          <a:xfrm>
            <a:off x="1780652" y="2240850"/>
            <a:ext cx="5582700" cy="66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3700">
                <a:solidFill>
                  <a:schemeClr val="dk1"/>
                </a:solidFill>
                <a:latin typeface="Calibri"/>
                <a:ea typeface="Calibri"/>
                <a:cs typeface="Calibri"/>
                <a:sym typeface="Calibri"/>
              </a:rPr>
              <a:t>R</a:t>
            </a:r>
            <a:r>
              <a:rPr lang="es-MX" sz="3700">
                <a:solidFill>
                  <a:schemeClr val="dk1"/>
                </a:solidFill>
                <a:latin typeface="Calibri"/>
                <a:ea typeface="Calibri"/>
                <a:cs typeface="Calibri"/>
                <a:sym typeface="Calibri"/>
              </a:rPr>
              <a:t>equerimientos funcionales</a:t>
            </a:r>
            <a:endParaRPr sz="3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f40916b322_0_56"/>
          <p:cNvSpPr txBox="1"/>
          <p:nvPr/>
        </p:nvSpPr>
        <p:spPr>
          <a:xfrm>
            <a:off x="613820" y="536453"/>
            <a:ext cx="53868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100">
                <a:solidFill>
                  <a:schemeClr val="dk1"/>
                </a:solidFill>
                <a:latin typeface="Calibri"/>
                <a:ea typeface="Calibri"/>
                <a:cs typeface="Calibri"/>
                <a:sym typeface="Calibri"/>
              </a:rPr>
              <a:t>Requerimientos funcionales</a:t>
            </a:r>
            <a:endParaRPr sz="1700"/>
          </a:p>
        </p:txBody>
      </p:sp>
      <p:pic>
        <p:nvPicPr>
          <p:cNvPr id="157" name="Google Shape;157;g1f40916b322_0_56"/>
          <p:cNvPicPr preferRelativeResize="0"/>
          <p:nvPr/>
        </p:nvPicPr>
        <p:blipFill>
          <a:blip r:embed="rId3">
            <a:alphaModFix/>
          </a:blip>
          <a:stretch>
            <a:fillRect/>
          </a:stretch>
        </p:blipFill>
        <p:spPr>
          <a:xfrm>
            <a:off x="242125" y="1044550"/>
            <a:ext cx="4253475" cy="1914775"/>
          </a:xfrm>
          <a:prstGeom prst="rect">
            <a:avLst/>
          </a:prstGeom>
          <a:noFill/>
          <a:ln>
            <a:noFill/>
          </a:ln>
        </p:spPr>
      </p:pic>
      <p:pic>
        <p:nvPicPr>
          <p:cNvPr id="158" name="Google Shape;158;g1f40916b322_0_56"/>
          <p:cNvPicPr preferRelativeResize="0"/>
          <p:nvPr/>
        </p:nvPicPr>
        <p:blipFill>
          <a:blip r:embed="rId4">
            <a:alphaModFix/>
          </a:blip>
          <a:stretch>
            <a:fillRect/>
          </a:stretch>
        </p:blipFill>
        <p:spPr>
          <a:xfrm>
            <a:off x="4495600" y="1044550"/>
            <a:ext cx="4495175" cy="1914775"/>
          </a:xfrm>
          <a:prstGeom prst="rect">
            <a:avLst/>
          </a:prstGeom>
          <a:noFill/>
          <a:ln>
            <a:noFill/>
          </a:ln>
        </p:spPr>
      </p:pic>
      <p:pic>
        <p:nvPicPr>
          <p:cNvPr id="159" name="Google Shape;159;g1f40916b322_0_56"/>
          <p:cNvPicPr preferRelativeResize="0"/>
          <p:nvPr/>
        </p:nvPicPr>
        <p:blipFill>
          <a:blip r:embed="rId5">
            <a:alphaModFix/>
          </a:blip>
          <a:stretch>
            <a:fillRect/>
          </a:stretch>
        </p:blipFill>
        <p:spPr>
          <a:xfrm>
            <a:off x="1787175" y="3051925"/>
            <a:ext cx="5282950" cy="184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2e6b55521f2_0_339"/>
          <p:cNvSpPr txBox="1"/>
          <p:nvPr/>
        </p:nvSpPr>
        <p:spPr>
          <a:xfrm>
            <a:off x="2544308" y="936616"/>
            <a:ext cx="405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62" name="Google Shape;62;g2e6b55521f2_0_339"/>
          <p:cNvSpPr txBox="1"/>
          <p:nvPr/>
        </p:nvSpPr>
        <p:spPr>
          <a:xfrm>
            <a:off x="2732175" y="631150"/>
            <a:ext cx="36795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3800">
                <a:solidFill>
                  <a:schemeClr val="dk1"/>
                </a:solidFill>
              </a:rPr>
              <a:t>logo</a:t>
            </a:r>
            <a:endParaRPr b="0" i="0" sz="3800" u="none" cap="none" strike="noStrike">
              <a:solidFill>
                <a:schemeClr val="dk1"/>
              </a:solidFill>
              <a:latin typeface="Calibri"/>
              <a:ea typeface="Calibri"/>
              <a:cs typeface="Calibri"/>
              <a:sym typeface="Calibri"/>
            </a:endParaRPr>
          </a:p>
        </p:txBody>
      </p:sp>
      <p:pic>
        <p:nvPicPr>
          <p:cNvPr id="63" name="Google Shape;63;g2e6b55521f2_0_339"/>
          <p:cNvPicPr preferRelativeResize="0"/>
          <p:nvPr/>
        </p:nvPicPr>
        <p:blipFill>
          <a:blip r:embed="rId3">
            <a:alphaModFix/>
          </a:blip>
          <a:stretch>
            <a:fillRect/>
          </a:stretch>
        </p:blipFill>
        <p:spPr>
          <a:xfrm>
            <a:off x="3068975" y="1368200"/>
            <a:ext cx="3006050" cy="28704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f40916b322_0_8"/>
          <p:cNvSpPr txBox="1"/>
          <p:nvPr/>
        </p:nvSpPr>
        <p:spPr>
          <a:xfrm>
            <a:off x="613820" y="536453"/>
            <a:ext cx="53868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100">
                <a:solidFill>
                  <a:schemeClr val="dk1"/>
                </a:solidFill>
                <a:latin typeface="Calibri"/>
                <a:ea typeface="Calibri"/>
                <a:cs typeface="Calibri"/>
                <a:sym typeface="Calibri"/>
              </a:rPr>
              <a:t>Requerimientos funcionales</a:t>
            </a:r>
            <a:endParaRPr sz="1700"/>
          </a:p>
        </p:txBody>
      </p:sp>
      <p:pic>
        <p:nvPicPr>
          <p:cNvPr id="165" name="Google Shape;165;g1f40916b322_0_8"/>
          <p:cNvPicPr preferRelativeResize="0"/>
          <p:nvPr/>
        </p:nvPicPr>
        <p:blipFill>
          <a:blip r:embed="rId3">
            <a:alphaModFix/>
          </a:blip>
          <a:stretch>
            <a:fillRect/>
          </a:stretch>
        </p:blipFill>
        <p:spPr>
          <a:xfrm>
            <a:off x="146422" y="1184685"/>
            <a:ext cx="4345822" cy="1497300"/>
          </a:xfrm>
          <a:prstGeom prst="rect">
            <a:avLst/>
          </a:prstGeom>
          <a:noFill/>
          <a:ln>
            <a:noFill/>
          </a:ln>
        </p:spPr>
      </p:pic>
      <p:pic>
        <p:nvPicPr>
          <p:cNvPr id="166" name="Google Shape;166;g1f40916b322_0_8"/>
          <p:cNvPicPr preferRelativeResize="0"/>
          <p:nvPr/>
        </p:nvPicPr>
        <p:blipFill>
          <a:blip r:embed="rId4">
            <a:alphaModFix/>
          </a:blip>
          <a:stretch>
            <a:fillRect/>
          </a:stretch>
        </p:blipFill>
        <p:spPr>
          <a:xfrm>
            <a:off x="4492250" y="1184675"/>
            <a:ext cx="4345825" cy="1482718"/>
          </a:xfrm>
          <a:prstGeom prst="rect">
            <a:avLst/>
          </a:prstGeom>
          <a:noFill/>
          <a:ln>
            <a:noFill/>
          </a:ln>
        </p:spPr>
      </p:pic>
      <p:pic>
        <p:nvPicPr>
          <p:cNvPr id="167" name="Google Shape;167;g1f40916b322_0_8"/>
          <p:cNvPicPr preferRelativeResize="0"/>
          <p:nvPr/>
        </p:nvPicPr>
        <p:blipFill>
          <a:blip r:embed="rId5">
            <a:alphaModFix/>
          </a:blip>
          <a:stretch>
            <a:fillRect/>
          </a:stretch>
        </p:blipFill>
        <p:spPr>
          <a:xfrm>
            <a:off x="2265250" y="2963952"/>
            <a:ext cx="4613475" cy="169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f40916b322_0_24"/>
          <p:cNvSpPr txBox="1"/>
          <p:nvPr/>
        </p:nvSpPr>
        <p:spPr>
          <a:xfrm>
            <a:off x="613820" y="536453"/>
            <a:ext cx="53868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100">
                <a:solidFill>
                  <a:schemeClr val="dk1"/>
                </a:solidFill>
                <a:latin typeface="Calibri"/>
                <a:ea typeface="Calibri"/>
                <a:cs typeface="Calibri"/>
                <a:sym typeface="Calibri"/>
              </a:rPr>
              <a:t>Requerimientos funcionales</a:t>
            </a:r>
            <a:endParaRPr sz="1700"/>
          </a:p>
        </p:txBody>
      </p:sp>
      <p:pic>
        <p:nvPicPr>
          <p:cNvPr id="173" name="Google Shape;173;g1f40916b322_0_24"/>
          <p:cNvPicPr preferRelativeResize="0"/>
          <p:nvPr/>
        </p:nvPicPr>
        <p:blipFill>
          <a:blip r:embed="rId3">
            <a:alphaModFix/>
          </a:blip>
          <a:stretch>
            <a:fillRect/>
          </a:stretch>
        </p:blipFill>
        <p:spPr>
          <a:xfrm>
            <a:off x="1996500" y="2977626"/>
            <a:ext cx="4901374" cy="1825700"/>
          </a:xfrm>
          <a:prstGeom prst="rect">
            <a:avLst/>
          </a:prstGeom>
          <a:noFill/>
          <a:ln>
            <a:noFill/>
          </a:ln>
        </p:spPr>
      </p:pic>
      <p:pic>
        <p:nvPicPr>
          <p:cNvPr id="174" name="Google Shape;174;g1f40916b322_0_24"/>
          <p:cNvPicPr preferRelativeResize="0"/>
          <p:nvPr/>
        </p:nvPicPr>
        <p:blipFill>
          <a:blip r:embed="rId4">
            <a:alphaModFix/>
          </a:blip>
          <a:stretch>
            <a:fillRect/>
          </a:stretch>
        </p:blipFill>
        <p:spPr>
          <a:xfrm>
            <a:off x="120150" y="1173701"/>
            <a:ext cx="4491724" cy="1522350"/>
          </a:xfrm>
          <a:prstGeom prst="rect">
            <a:avLst/>
          </a:prstGeom>
          <a:noFill/>
          <a:ln>
            <a:noFill/>
          </a:ln>
        </p:spPr>
      </p:pic>
      <p:pic>
        <p:nvPicPr>
          <p:cNvPr id="175" name="Google Shape;175;g1f40916b322_0_24"/>
          <p:cNvPicPr preferRelativeResize="0"/>
          <p:nvPr/>
        </p:nvPicPr>
        <p:blipFill>
          <a:blip r:embed="rId5">
            <a:alphaModFix/>
          </a:blip>
          <a:stretch>
            <a:fillRect/>
          </a:stretch>
        </p:blipFill>
        <p:spPr>
          <a:xfrm>
            <a:off x="4711543" y="1173697"/>
            <a:ext cx="4195232" cy="152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e6b55521f2_0_283"/>
          <p:cNvSpPr txBox="1"/>
          <p:nvPr/>
        </p:nvSpPr>
        <p:spPr>
          <a:xfrm>
            <a:off x="613820" y="536453"/>
            <a:ext cx="53868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100">
                <a:solidFill>
                  <a:schemeClr val="dk1"/>
                </a:solidFill>
                <a:latin typeface="Calibri"/>
                <a:ea typeface="Calibri"/>
                <a:cs typeface="Calibri"/>
                <a:sym typeface="Calibri"/>
              </a:rPr>
              <a:t>Requerimientos funcionales</a:t>
            </a:r>
            <a:endParaRPr sz="1700"/>
          </a:p>
        </p:txBody>
      </p:sp>
      <p:pic>
        <p:nvPicPr>
          <p:cNvPr id="181" name="Google Shape;181;g2e6b55521f2_0_283"/>
          <p:cNvPicPr preferRelativeResize="0"/>
          <p:nvPr/>
        </p:nvPicPr>
        <p:blipFill>
          <a:blip r:embed="rId3">
            <a:alphaModFix/>
          </a:blip>
          <a:stretch>
            <a:fillRect/>
          </a:stretch>
        </p:blipFill>
        <p:spPr>
          <a:xfrm>
            <a:off x="152400" y="1104353"/>
            <a:ext cx="4238625" cy="1552575"/>
          </a:xfrm>
          <a:prstGeom prst="rect">
            <a:avLst/>
          </a:prstGeom>
          <a:noFill/>
          <a:ln>
            <a:noFill/>
          </a:ln>
        </p:spPr>
      </p:pic>
      <p:pic>
        <p:nvPicPr>
          <p:cNvPr id="182" name="Google Shape;182;g2e6b55521f2_0_283"/>
          <p:cNvPicPr preferRelativeResize="0"/>
          <p:nvPr/>
        </p:nvPicPr>
        <p:blipFill>
          <a:blip r:embed="rId4">
            <a:alphaModFix/>
          </a:blip>
          <a:stretch>
            <a:fillRect/>
          </a:stretch>
        </p:blipFill>
        <p:spPr>
          <a:xfrm>
            <a:off x="152400" y="2809328"/>
            <a:ext cx="4286250" cy="1647825"/>
          </a:xfrm>
          <a:prstGeom prst="rect">
            <a:avLst/>
          </a:prstGeom>
          <a:noFill/>
          <a:ln>
            <a:noFill/>
          </a:ln>
        </p:spPr>
      </p:pic>
      <p:pic>
        <p:nvPicPr>
          <p:cNvPr id="183" name="Google Shape;183;g2e6b55521f2_0_283"/>
          <p:cNvPicPr preferRelativeResize="0"/>
          <p:nvPr/>
        </p:nvPicPr>
        <p:blipFill>
          <a:blip r:embed="rId5">
            <a:alphaModFix/>
          </a:blip>
          <a:stretch>
            <a:fillRect/>
          </a:stretch>
        </p:blipFill>
        <p:spPr>
          <a:xfrm>
            <a:off x="4591050" y="1104353"/>
            <a:ext cx="4267200" cy="1495425"/>
          </a:xfrm>
          <a:prstGeom prst="rect">
            <a:avLst/>
          </a:prstGeom>
          <a:noFill/>
          <a:ln>
            <a:noFill/>
          </a:ln>
        </p:spPr>
      </p:pic>
      <p:pic>
        <p:nvPicPr>
          <p:cNvPr id="184" name="Google Shape;184;g2e6b55521f2_0_283"/>
          <p:cNvPicPr preferRelativeResize="0"/>
          <p:nvPr/>
        </p:nvPicPr>
        <p:blipFill>
          <a:blip r:embed="rId6">
            <a:alphaModFix/>
          </a:blip>
          <a:stretch>
            <a:fillRect/>
          </a:stretch>
        </p:blipFill>
        <p:spPr>
          <a:xfrm>
            <a:off x="4591050" y="2752178"/>
            <a:ext cx="4257675" cy="167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e6b55521f2_0_294"/>
          <p:cNvSpPr txBox="1"/>
          <p:nvPr/>
        </p:nvSpPr>
        <p:spPr>
          <a:xfrm>
            <a:off x="613820" y="536453"/>
            <a:ext cx="53868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2100">
                <a:solidFill>
                  <a:schemeClr val="dk1"/>
                </a:solidFill>
                <a:latin typeface="Calibri"/>
                <a:ea typeface="Calibri"/>
                <a:cs typeface="Calibri"/>
                <a:sym typeface="Calibri"/>
              </a:rPr>
              <a:t>Requerimientos funcionales</a:t>
            </a:r>
            <a:endParaRPr sz="1700"/>
          </a:p>
        </p:txBody>
      </p:sp>
      <p:pic>
        <p:nvPicPr>
          <p:cNvPr id="190" name="Google Shape;190;g2e6b55521f2_0_294"/>
          <p:cNvPicPr preferRelativeResize="0"/>
          <p:nvPr/>
        </p:nvPicPr>
        <p:blipFill>
          <a:blip r:embed="rId3">
            <a:alphaModFix/>
          </a:blip>
          <a:stretch>
            <a:fillRect/>
          </a:stretch>
        </p:blipFill>
        <p:spPr>
          <a:xfrm>
            <a:off x="152400" y="1104353"/>
            <a:ext cx="4238625" cy="1628775"/>
          </a:xfrm>
          <a:prstGeom prst="rect">
            <a:avLst/>
          </a:prstGeom>
          <a:noFill/>
          <a:ln>
            <a:noFill/>
          </a:ln>
        </p:spPr>
      </p:pic>
      <p:pic>
        <p:nvPicPr>
          <p:cNvPr id="191" name="Google Shape;191;g2e6b55521f2_0_294"/>
          <p:cNvPicPr preferRelativeResize="0"/>
          <p:nvPr/>
        </p:nvPicPr>
        <p:blipFill>
          <a:blip r:embed="rId4">
            <a:alphaModFix/>
          </a:blip>
          <a:stretch>
            <a:fillRect/>
          </a:stretch>
        </p:blipFill>
        <p:spPr>
          <a:xfrm>
            <a:off x="152400" y="2885528"/>
            <a:ext cx="4267200" cy="1543050"/>
          </a:xfrm>
          <a:prstGeom prst="rect">
            <a:avLst/>
          </a:prstGeom>
          <a:noFill/>
          <a:ln>
            <a:noFill/>
          </a:ln>
        </p:spPr>
      </p:pic>
      <p:pic>
        <p:nvPicPr>
          <p:cNvPr id="192" name="Google Shape;192;g2e6b55521f2_0_294"/>
          <p:cNvPicPr preferRelativeResize="0"/>
          <p:nvPr/>
        </p:nvPicPr>
        <p:blipFill>
          <a:blip r:embed="rId5">
            <a:alphaModFix/>
          </a:blip>
          <a:stretch>
            <a:fillRect/>
          </a:stretch>
        </p:blipFill>
        <p:spPr>
          <a:xfrm>
            <a:off x="4485625" y="1205325"/>
            <a:ext cx="4474650" cy="1426823"/>
          </a:xfrm>
          <a:prstGeom prst="rect">
            <a:avLst/>
          </a:prstGeom>
          <a:noFill/>
          <a:ln>
            <a:noFill/>
          </a:ln>
        </p:spPr>
      </p:pic>
      <p:pic>
        <p:nvPicPr>
          <p:cNvPr id="193" name="Google Shape;193;g2e6b55521f2_0_294"/>
          <p:cNvPicPr preferRelativeResize="0"/>
          <p:nvPr/>
        </p:nvPicPr>
        <p:blipFill>
          <a:blip r:embed="rId6">
            <a:alphaModFix/>
          </a:blip>
          <a:stretch>
            <a:fillRect/>
          </a:stretch>
        </p:blipFill>
        <p:spPr>
          <a:xfrm>
            <a:off x="4485625" y="2925925"/>
            <a:ext cx="4474650" cy="168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f40916b322_0_0"/>
          <p:cNvSpPr txBox="1"/>
          <p:nvPr/>
        </p:nvSpPr>
        <p:spPr>
          <a:xfrm>
            <a:off x="1422150" y="2240850"/>
            <a:ext cx="6299700" cy="66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3700">
                <a:solidFill>
                  <a:schemeClr val="dk1"/>
                </a:solidFill>
                <a:latin typeface="Calibri"/>
                <a:ea typeface="Calibri"/>
                <a:cs typeface="Calibri"/>
                <a:sym typeface="Calibri"/>
              </a:rPr>
              <a:t>R</a:t>
            </a:r>
            <a:r>
              <a:rPr lang="es-MX" sz="3700">
                <a:solidFill>
                  <a:schemeClr val="dk1"/>
                </a:solidFill>
                <a:latin typeface="Calibri"/>
                <a:ea typeface="Calibri"/>
                <a:cs typeface="Calibri"/>
                <a:sym typeface="Calibri"/>
              </a:rPr>
              <a:t>equerimientos no funcionales</a:t>
            </a:r>
            <a:endParaRPr sz="3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f40916b322_0_63"/>
          <p:cNvSpPr txBox="1"/>
          <p:nvPr/>
        </p:nvSpPr>
        <p:spPr>
          <a:xfrm>
            <a:off x="663568" y="654121"/>
            <a:ext cx="324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R</a:t>
            </a:r>
            <a:r>
              <a:rPr lang="es-MX" sz="1800">
                <a:solidFill>
                  <a:schemeClr val="dk1"/>
                </a:solidFill>
                <a:latin typeface="Calibri"/>
                <a:ea typeface="Calibri"/>
                <a:cs typeface="Calibri"/>
                <a:sym typeface="Calibri"/>
              </a:rPr>
              <a:t>equerimientos no funcionales</a:t>
            </a:r>
            <a:endParaRPr sz="1800">
              <a:solidFill>
                <a:schemeClr val="dk1"/>
              </a:solidFill>
              <a:latin typeface="Calibri"/>
              <a:ea typeface="Calibri"/>
              <a:cs typeface="Calibri"/>
              <a:sym typeface="Calibri"/>
            </a:endParaRPr>
          </a:p>
        </p:txBody>
      </p:sp>
      <p:pic>
        <p:nvPicPr>
          <p:cNvPr id="204" name="Google Shape;204;g1f40916b322_0_63"/>
          <p:cNvPicPr preferRelativeResize="0"/>
          <p:nvPr/>
        </p:nvPicPr>
        <p:blipFill>
          <a:blip r:embed="rId3">
            <a:alphaModFix/>
          </a:blip>
          <a:stretch>
            <a:fillRect/>
          </a:stretch>
        </p:blipFill>
        <p:spPr>
          <a:xfrm>
            <a:off x="152400" y="1175825"/>
            <a:ext cx="4622099" cy="1316175"/>
          </a:xfrm>
          <a:prstGeom prst="rect">
            <a:avLst/>
          </a:prstGeom>
          <a:noFill/>
          <a:ln>
            <a:noFill/>
          </a:ln>
        </p:spPr>
      </p:pic>
      <p:pic>
        <p:nvPicPr>
          <p:cNvPr id="205" name="Google Shape;205;g1f40916b322_0_63"/>
          <p:cNvPicPr preferRelativeResize="0"/>
          <p:nvPr/>
        </p:nvPicPr>
        <p:blipFill>
          <a:blip r:embed="rId4">
            <a:alphaModFix/>
          </a:blip>
          <a:stretch>
            <a:fillRect/>
          </a:stretch>
        </p:blipFill>
        <p:spPr>
          <a:xfrm>
            <a:off x="4684775" y="1238925"/>
            <a:ext cx="4360068" cy="1253075"/>
          </a:xfrm>
          <a:prstGeom prst="rect">
            <a:avLst/>
          </a:prstGeom>
          <a:noFill/>
          <a:ln>
            <a:noFill/>
          </a:ln>
        </p:spPr>
      </p:pic>
      <p:pic>
        <p:nvPicPr>
          <p:cNvPr id="206" name="Google Shape;206;g1f40916b322_0_63"/>
          <p:cNvPicPr preferRelativeResize="0"/>
          <p:nvPr/>
        </p:nvPicPr>
        <p:blipFill>
          <a:blip r:embed="rId5">
            <a:alphaModFix/>
          </a:blip>
          <a:stretch>
            <a:fillRect/>
          </a:stretch>
        </p:blipFill>
        <p:spPr>
          <a:xfrm>
            <a:off x="2121300" y="2903575"/>
            <a:ext cx="4901400" cy="152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f40916b322_0_12"/>
          <p:cNvSpPr txBox="1"/>
          <p:nvPr/>
        </p:nvSpPr>
        <p:spPr>
          <a:xfrm>
            <a:off x="783168" y="604296"/>
            <a:ext cx="324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R</a:t>
            </a:r>
            <a:r>
              <a:rPr lang="es-MX" sz="1800">
                <a:solidFill>
                  <a:schemeClr val="dk1"/>
                </a:solidFill>
                <a:latin typeface="Calibri"/>
                <a:ea typeface="Calibri"/>
                <a:cs typeface="Calibri"/>
                <a:sym typeface="Calibri"/>
              </a:rPr>
              <a:t>equerimientos no funcionales</a:t>
            </a:r>
            <a:endParaRPr sz="1800">
              <a:solidFill>
                <a:schemeClr val="dk1"/>
              </a:solidFill>
              <a:latin typeface="Calibri"/>
              <a:ea typeface="Calibri"/>
              <a:cs typeface="Calibri"/>
              <a:sym typeface="Calibri"/>
            </a:endParaRPr>
          </a:p>
        </p:txBody>
      </p:sp>
      <p:pic>
        <p:nvPicPr>
          <p:cNvPr id="212" name="Google Shape;212;g1f40916b322_0_12"/>
          <p:cNvPicPr preferRelativeResize="0"/>
          <p:nvPr/>
        </p:nvPicPr>
        <p:blipFill>
          <a:blip r:embed="rId3">
            <a:alphaModFix/>
          </a:blip>
          <a:stretch>
            <a:fillRect/>
          </a:stretch>
        </p:blipFill>
        <p:spPr>
          <a:xfrm>
            <a:off x="252075" y="1185725"/>
            <a:ext cx="4112830" cy="1256500"/>
          </a:xfrm>
          <a:prstGeom prst="rect">
            <a:avLst/>
          </a:prstGeom>
          <a:noFill/>
          <a:ln>
            <a:noFill/>
          </a:ln>
        </p:spPr>
      </p:pic>
      <p:pic>
        <p:nvPicPr>
          <p:cNvPr id="213" name="Google Shape;213;g1f40916b322_0_12"/>
          <p:cNvPicPr preferRelativeResize="0"/>
          <p:nvPr/>
        </p:nvPicPr>
        <p:blipFill>
          <a:blip r:embed="rId4">
            <a:alphaModFix/>
          </a:blip>
          <a:stretch>
            <a:fillRect/>
          </a:stretch>
        </p:blipFill>
        <p:spPr>
          <a:xfrm>
            <a:off x="4628000" y="1185737"/>
            <a:ext cx="4044151" cy="1256500"/>
          </a:xfrm>
          <a:prstGeom prst="rect">
            <a:avLst/>
          </a:prstGeom>
          <a:noFill/>
          <a:ln>
            <a:noFill/>
          </a:ln>
        </p:spPr>
      </p:pic>
      <p:pic>
        <p:nvPicPr>
          <p:cNvPr id="214" name="Google Shape;214;g1f40916b322_0_12"/>
          <p:cNvPicPr preferRelativeResize="0"/>
          <p:nvPr/>
        </p:nvPicPr>
        <p:blipFill>
          <a:blip r:embed="rId5">
            <a:alphaModFix/>
          </a:blip>
          <a:stretch>
            <a:fillRect/>
          </a:stretch>
        </p:blipFill>
        <p:spPr>
          <a:xfrm>
            <a:off x="1728799" y="2803975"/>
            <a:ext cx="5398325" cy="1718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f40916b322_0_43"/>
          <p:cNvSpPr txBox="1"/>
          <p:nvPr/>
        </p:nvSpPr>
        <p:spPr>
          <a:xfrm>
            <a:off x="783168" y="604296"/>
            <a:ext cx="324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R</a:t>
            </a:r>
            <a:r>
              <a:rPr lang="es-MX" sz="1800">
                <a:solidFill>
                  <a:schemeClr val="dk1"/>
                </a:solidFill>
                <a:latin typeface="Calibri"/>
                <a:ea typeface="Calibri"/>
                <a:cs typeface="Calibri"/>
                <a:sym typeface="Calibri"/>
              </a:rPr>
              <a:t>equerimientos no funcionales</a:t>
            </a:r>
            <a:endParaRPr sz="1800">
              <a:solidFill>
                <a:schemeClr val="dk1"/>
              </a:solidFill>
              <a:latin typeface="Calibri"/>
              <a:ea typeface="Calibri"/>
              <a:cs typeface="Calibri"/>
              <a:sym typeface="Calibri"/>
            </a:endParaRPr>
          </a:p>
        </p:txBody>
      </p:sp>
      <p:pic>
        <p:nvPicPr>
          <p:cNvPr id="220" name="Google Shape;220;g1f40916b322_0_43"/>
          <p:cNvPicPr preferRelativeResize="0"/>
          <p:nvPr/>
        </p:nvPicPr>
        <p:blipFill>
          <a:blip r:embed="rId3">
            <a:alphaModFix/>
          </a:blip>
          <a:stretch>
            <a:fillRect/>
          </a:stretch>
        </p:blipFill>
        <p:spPr>
          <a:xfrm>
            <a:off x="311900" y="1126000"/>
            <a:ext cx="4260099" cy="1320131"/>
          </a:xfrm>
          <a:prstGeom prst="rect">
            <a:avLst/>
          </a:prstGeom>
          <a:noFill/>
          <a:ln>
            <a:noFill/>
          </a:ln>
        </p:spPr>
      </p:pic>
      <p:pic>
        <p:nvPicPr>
          <p:cNvPr id="221" name="Google Shape;221;g1f40916b322_0_43"/>
          <p:cNvPicPr preferRelativeResize="0"/>
          <p:nvPr/>
        </p:nvPicPr>
        <p:blipFill>
          <a:blip r:embed="rId4">
            <a:alphaModFix/>
          </a:blip>
          <a:stretch>
            <a:fillRect/>
          </a:stretch>
        </p:blipFill>
        <p:spPr>
          <a:xfrm>
            <a:off x="4797950" y="1214062"/>
            <a:ext cx="3973900" cy="1144000"/>
          </a:xfrm>
          <a:prstGeom prst="rect">
            <a:avLst/>
          </a:prstGeom>
          <a:noFill/>
          <a:ln>
            <a:noFill/>
          </a:ln>
        </p:spPr>
      </p:pic>
      <p:pic>
        <p:nvPicPr>
          <p:cNvPr id="222" name="Google Shape;222;g1f40916b322_0_43"/>
          <p:cNvPicPr preferRelativeResize="0"/>
          <p:nvPr/>
        </p:nvPicPr>
        <p:blipFill>
          <a:blip r:embed="rId5">
            <a:alphaModFix/>
          </a:blip>
          <a:stretch>
            <a:fillRect/>
          </a:stretch>
        </p:blipFill>
        <p:spPr>
          <a:xfrm>
            <a:off x="1714500" y="2837756"/>
            <a:ext cx="5715000" cy="180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e6b55521f2_0_306"/>
          <p:cNvSpPr txBox="1"/>
          <p:nvPr/>
        </p:nvSpPr>
        <p:spPr>
          <a:xfrm>
            <a:off x="783168" y="604296"/>
            <a:ext cx="324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Requerimientos no funcionales</a:t>
            </a:r>
            <a:endParaRPr sz="1800">
              <a:solidFill>
                <a:schemeClr val="dk1"/>
              </a:solidFill>
              <a:latin typeface="Calibri"/>
              <a:ea typeface="Calibri"/>
              <a:cs typeface="Calibri"/>
              <a:sym typeface="Calibri"/>
            </a:endParaRPr>
          </a:p>
        </p:txBody>
      </p:sp>
      <p:pic>
        <p:nvPicPr>
          <p:cNvPr id="228" name="Google Shape;228;g2e6b55521f2_0_306"/>
          <p:cNvPicPr preferRelativeResize="0"/>
          <p:nvPr/>
        </p:nvPicPr>
        <p:blipFill>
          <a:blip r:embed="rId3">
            <a:alphaModFix/>
          </a:blip>
          <a:stretch>
            <a:fillRect/>
          </a:stretch>
        </p:blipFill>
        <p:spPr>
          <a:xfrm>
            <a:off x="109600" y="1237249"/>
            <a:ext cx="4202945" cy="1445750"/>
          </a:xfrm>
          <a:prstGeom prst="rect">
            <a:avLst/>
          </a:prstGeom>
          <a:noFill/>
          <a:ln>
            <a:noFill/>
          </a:ln>
        </p:spPr>
      </p:pic>
      <p:pic>
        <p:nvPicPr>
          <p:cNvPr id="229" name="Google Shape;229;g2e6b55521f2_0_306"/>
          <p:cNvPicPr preferRelativeResize="0"/>
          <p:nvPr/>
        </p:nvPicPr>
        <p:blipFill>
          <a:blip r:embed="rId4">
            <a:alphaModFix/>
          </a:blip>
          <a:stretch>
            <a:fillRect/>
          </a:stretch>
        </p:blipFill>
        <p:spPr>
          <a:xfrm>
            <a:off x="152400" y="3021474"/>
            <a:ext cx="4262800" cy="1482350"/>
          </a:xfrm>
          <a:prstGeom prst="rect">
            <a:avLst/>
          </a:prstGeom>
          <a:noFill/>
          <a:ln>
            <a:noFill/>
          </a:ln>
        </p:spPr>
      </p:pic>
      <p:pic>
        <p:nvPicPr>
          <p:cNvPr id="230" name="Google Shape;230;g2e6b55521f2_0_306"/>
          <p:cNvPicPr preferRelativeResize="0"/>
          <p:nvPr/>
        </p:nvPicPr>
        <p:blipFill>
          <a:blip r:embed="rId5">
            <a:alphaModFix/>
          </a:blip>
          <a:stretch>
            <a:fillRect/>
          </a:stretch>
        </p:blipFill>
        <p:spPr>
          <a:xfrm>
            <a:off x="4512075" y="1277950"/>
            <a:ext cx="4262800" cy="1405057"/>
          </a:xfrm>
          <a:prstGeom prst="rect">
            <a:avLst/>
          </a:prstGeom>
          <a:noFill/>
          <a:ln>
            <a:noFill/>
          </a:ln>
        </p:spPr>
      </p:pic>
      <p:pic>
        <p:nvPicPr>
          <p:cNvPr id="231" name="Google Shape;231;g2e6b55521f2_0_306"/>
          <p:cNvPicPr preferRelativeResize="0"/>
          <p:nvPr/>
        </p:nvPicPr>
        <p:blipFill>
          <a:blip r:embed="rId6">
            <a:alphaModFix/>
          </a:blip>
          <a:stretch>
            <a:fillRect/>
          </a:stretch>
        </p:blipFill>
        <p:spPr>
          <a:xfrm>
            <a:off x="4572000" y="3007781"/>
            <a:ext cx="4262800" cy="15097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6b55521f2_0_317"/>
          <p:cNvSpPr txBox="1"/>
          <p:nvPr/>
        </p:nvSpPr>
        <p:spPr>
          <a:xfrm>
            <a:off x="783168" y="604296"/>
            <a:ext cx="324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Requerimientos no funcionales</a:t>
            </a:r>
            <a:endParaRPr sz="1800">
              <a:solidFill>
                <a:schemeClr val="dk1"/>
              </a:solidFill>
              <a:latin typeface="Calibri"/>
              <a:ea typeface="Calibri"/>
              <a:cs typeface="Calibri"/>
              <a:sym typeface="Calibri"/>
            </a:endParaRPr>
          </a:p>
        </p:txBody>
      </p:sp>
      <p:pic>
        <p:nvPicPr>
          <p:cNvPr id="237" name="Google Shape;237;g2e6b55521f2_0_317"/>
          <p:cNvPicPr preferRelativeResize="0"/>
          <p:nvPr/>
        </p:nvPicPr>
        <p:blipFill>
          <a:blip r:embed="rId3">
            <a:alphaModFix/>
          </a:blip>
          <a:stretch>
            <a:fillRect/>
          </a:stretch>
        </p:blipFill>
        <p:spPr>
          <a:xfrm>
            <a:off x="261375" y="1173912"/>
            <a:ext cx="4189344" cy="1351975"/>
          </a:xfrm>
          <a:prstGeom prst="rect">
            <a:avLst/>
          </a:prstGeom>
          <a:noFill/>
          <a:ln>
            <a:noFill/>
          </a:ln>
        </p:spPr>
      </p:pic>
      <p:pic>
        <p:nvPicPr>
          <p:cNvPr id="238" name="Google Shape;238;g2e6b55521f2_0_317"/>
          <p:cNvPicPr preferRelativeResize="0"/>
          <p:nvPr/>
        </p:nvPicPr>
        <p:blipFill>
          <a:blip r:embed="rId4">
            <a:alphaModFix/>
          </a:blip>
          <a:stretch>
            <a:fillRect/>
          </a:stretch>
        </p:blipFill>
        <p:spPr>
          <a:xfrm>
            <a:off x="236600" y="2798825"/>
            <a:ext cx="4238900" cy="1502400"/>
          </a:xfrm>
          <a:prstGeom prst="rect">
            <a:avLst/>
          </a:prstGeom>
          <a:noFill/>
          <a:ln>
            <a:noFill/>
          </a:ln>
        </p:spPr>
      </p:pic>
      <p:pic>
        <p:nvPicPr>
          <p:cNvPr id="239" name="Google Shape;239;g2e6b55521f2_0_317"/>
          <p:cNvPicPr preferRelativeResize="0"/>
          <p:nvPr/>
        </p:nvPicPr>
        <p:blipFill>
          <a:blip r:embed="rId5">
            <a:alphaModFix/>
          </a:blip>
          <a:stretch>
            <a:fillRect/>
          </a:stretch>
        </p:blipFill>
        <p:spPr>
          <a:xfrm>
            <a:off x="4768387" y="1128025"/>
            <a:ext cx="4082739" cy="1397850"/>
          </a:xfrm>
          <a:prstGeom prst="rect">
            <a:avLst/>
          </a:prstGeom>
          <a:noFill/>
          <a:ln>
            <a:noFill/>
          </a:ln>
        </p:spPr>
      </p:pic>
      <p:pic>
        <p:nvPicPr>
          <p:cNvPr id="240" name="Google Shape;240;g2e6b55521f2_0_317"/>
          <p:cNvPicPr preferRelativeResize="0"/>
          <p:nvPr/>
        </p:nvPicPr>
        <p:blipFill>
          <a:blip r:embed="rId6">
            <a:alphaModFix/>
          </a:blip>
          <a:stretch>
            <a:fillRect/>
          </a:stretch>
        </p:blipFill>
        <p:spPr>
          <a:xfrm>
            <a:off x="4627900" y="2678263"/>
            <a:ext cx="4363700" cy="16283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c80f9a32cd_0_0"/>
          <p:cNvSpPr txBox="1"/>
          <p:nvPr/>
        </p:nvSpPr>
        <p:spPr>
          <a:xfrm>
            <a:off x="2544233" y="914816"/>
            <a:ext cx="405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69" name="Google Shape;69;g2c80f9a32cd_0_0"/>
          <p:cNvSpPr txBox="1"/>
          <p:nvPr/>
        </p:nvSpPr>
        <p:spPr>
          <a:xfrm>
            <a:off x="1549417" y="1417341"/>
            <a:ext cx="60450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MX" sz="1800" u="none" cap="none" strike="noStrike">
                <a:solidFill>
                  <a:schemeClr val="dk1"/>
                </a:solidFill>
                <a:latin typeface="Arial"/>
                <a:ea typeface="Arial"/>
                <a:cs typeface="Arial"/>
                <a:sym typeface="Arial"/>
              </a:rPr>
              <a:t>Ficha: 2900612</a:t>
            </a:r>
            <a:br>
              <a:rPr b="0" i="0" lang="es-MX" sz="1800" u="none" cap="none" strike="noStrike">
                <a:solidFill>
                  <a:schemeClr val="dk1"/>
                </a:solidFill>
                <a:latin typeface="Arial"/>
                <a:ea typeface="Arial"/>
                <a:cs typeface="Arial"/>
                <a:sym typeface="Arial"/>
              </a:rPr>
            </a:br>
            <a:br>
              <a:rPr b="0" i="0" lang="es-MX" sz="1800" u="none" cap="none" strike="noStrike">
                <a:solidFill>
                  <a:schemeClr val="dk1"/>
                </a:solidFill>
                <a:latin typeface="Arial"/>
                <a:ea typeface="Arial"/>
                <a:cs typeface="Arial"/>
                <a:sym typeface="Arial"/>
              </a:rPr>
            </a:br>
            <a:r>
              <a:rPr b="0" i="0" lang="es-MX" sz="1800" u="none" cap="none" strike="noStrike">
                <a:solidFill>
                  <a:schemeClr val="dk1"/>
                </a:solidFill>
                <a:latin typeface="Arial"/>
                <a:ea typeface="Arial"/>
                <a:cs typeface="Arial"/>
                <a:sym typeface="Arial"/>
              </a:rPr>
              <a:t>Integrantes:</a:t>
            </a:r>
            <a:br>
              <a:rPr b="0" i="0" lang="es-MX" sz="1800" u="none" cap="none" strike="noStrike">
                <a:solidFill>
                  <a:schemeClr val="dk1"/>
                </a:solidFill>
                <a:latin typeface="Arial"/>
                <a:ea typeface="Arial"/>
                <a:cs typeface="Arial"/>
                <a:sym typeface="Arial"/>
              </a:rPr>
            </a:br>
            <a:br>
              <a:rPr b="0" i="0" lang="es-MX" sz="1800" u="none" cap="none" strike="noStrike">
                <a:solidFill>
                  <a:schemeClr val="dk1"/>
                </a:solidFill>
                <a:latin typeface="Arial"/>
                <a:ea typeface="Arial"/>
                <a:cs typeface="Arial"/>
                <a:sym typeface="Arial"/>
              </a:rPr>
            </a:br>
            <a:r>
              <a:rPr b="0" i="0" lang="es-MX" sz="1800" u="none" cap="none" strike="noStrike">
                <a:solidFill>
                  <a:srgbClr val="000000"/>
                </a:solidFill>
                <a:latin typeface="Arial"/>
                <a:ea typeface="Arial"/>
                <a:cs typeface="Arial"/>
                <a:sym typeface="Arial"/>
              </a:rPr>
              <a:t>Jorge Luis Barrero Soto</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lang="es-MX" sz="1800"/>
              <a:t>Sebastián</a:t>
            </a:r>
            <a:r>
              <a:rPr b="0" i="0" lang="es-MX" sz="1800" u="none" cap="none" strike="noStrike">
                <a:solidFill>
                  <a:srgbClr val="000000"/>
                </a:solidFill>
                <a:latin typeface="Arial"/>
                <a:ea typeface="Arial"/>
                <a:cs typeface="Arial"/>
                <a:sym typeface="Arial"/>
              </a:rPr>
              <a:t> Andrés Arteaga García</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s-MX" sz="1800" u="none" cap="none" strike="noStrike">
                <a:solidFill>
                  <a:srgbClr val="000000"/>
                </a:solidFill>
                <a:latin typeface="Arial"/>
                <a:ea typeface="Arial"/>
                <a:cs typeface="Arial"/>
                <a:sym typeface="Arial"/>
              </a:rPr>
              <a:t>Diego Alejandro Pirazan Chitiva</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s-MX" sz="1800" u="none" cap="none" strike="noStrike">
                <a:solidFill>
                  <a:srgbClr val="000000"/>
                </a:solidFill>
                <a:latin typeface="Arial"/>
                <a:ea typeface="Arial"/>
                <a:cs typeface="Arial"/>
                <a:sym typeface="Arial"/>
              </a:rPr>
              <a:t>Nelson Avellaneda Sanabria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e6b55521f2_0_329"/>
          <p:cNvSpPr txBox="1"/>
          <p:nvPr/>
        </p:nvSpPr>
        <p:spPr>
          <a:xfrm>
            <a:off x="783168" y="604296"/>
            <a:ext cx="324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Calibri"/>
                <a:ea typeface="Calibri"/>
                <a:cs typeface="Calibri"/>
                <a:sym typeface="Calibri"/>
              </a:rPr>
              <a:t>Requerimientos no funcionales</a:t>
            </a:r>
            <a:endParaRPr sz="1800">
              <a:solidFill>
                <a:schemeClr val="dk1"/>
              </a:solidFill>
              <a:latin typeface="Calibri"/>
              <a:ea typeface="Calibri"/>
              <a:cs typeface="Calibri"/>
              <a:sym typeface="Calibri"/>
            </a:endParaRPr>
          </a:p>
        </p:txBody>
      </p:sp>
      <p:pic>
        <p:nvPicPr>
          <p:cNvPr id="246" name="Google Shape;246;g2e6b55521f2_0_329"/>
          <p:cNvPicPr preferRelativeResize="0"/>
          <p:nvPr/>
        </p:nvPicPr>
        <p:blipFill>
          <a:blip r:embed="rId3">
            <a:alphaModFix/>
          </a:blip>
          <a:stretch>
            <a:fillRect/>
          </a:stretch>
        </p:blipFill>
        <p:spPr>
          <a:xfrm>
            <a:off x="152400" y="1125996"/>
            <a:ext cx="4505325" cy="1600200"/>
          </a:xfrm>
          <a:prstGeom prst="rect">
            <a:avLst/>
          </a:prstGeom>
          <a:noFill/>
          <a:ln>
            <a:noFill/>
          </a:ln>
        </p:spPr>
      </p:pic>
      <p:pic>
        <p:nvPicPr>
          <p:cNvPr id="247" name="Google Shape;247;g2e6b55521f2_0_329"/>
          <p:cNvPicPr preferRelativeResize="0"/>
          <p:nvPr/>
        </p:nvPicPr>
        <p:blipFill>
          <a:blip r:embed="rId4">
            <a:alphaModFix/>
          </a:blip>
          <a:stretch>
            <a:fillRect/>
          </a:stretch>
        </p:blipFill>
        <p:spPr>
          <a:xfrm>
            <a:off x="3603200" y="2784146"/>
            <a:ext cx="4629150" cy="1685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9"/>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página</a:t>
            </a:r>
            <a:r>
              <a:rPr b="0" i="0" lang="es-MX" sz="1800">
                <a:solidFill>
                  <a:srgbClr val="212529"/>
                </a:solidFill>
                <a:latin typeface="Verdana"/>
                <a:ea typeface="Verdana"/>
                <a:cs typeface="Verdana"/>
                <a:sym typeface="Verdana"/>
              </a:rPr>
              <a:t> de inicio</a:t>
            </a:r>
            <a:endParaRPr sz="1800">
              <a:solidFill>
                <a:schemeClr val="dk1"/>
              </a:solidFill>
              <a:latin typeface="Calibri"/>
              <a:ea typeface="Calibri"/>
              <a:cs typeface="Calibri"/>
              <a:sym typeface="Calibri"/>
            </a:endParaRPr>
          </a:p>
        </p:txBody>
      </p:sp>
      <p:pic>
        <p:nvPicPr>
          <p:cNvPr id="253" name="Google Shape;253;p9"/>
          <p:cNvPicPr preferRelativeResize="0"/>
          <p:nvPr/>
        </p:nvPicPr>
        <p:blipFill rotWithShape="1">
          <a:blip r:embed="rId3">
            <a:alphaModFix/>
          </a:blip>
          <a:srcRect b="0" l="13951" r="9137" t="0"/>
          <a:stretch/>
        </p:blipFill>
        <p:spPr>
          <a:xfrm>
            <a:off x="666050" y="756296"/>
            <a:ext cx="4121525" cy="2343600"/>
          </a:xfrm>
          <a:prstGeom prst="rect">
            <a:avLst/>
          </a:prstGeom>
          <a:noFill/>
          <a:ln>
            <a:noFill/>
          </a:ln>
        </p:spPr>
      </p:pic>
      <p:pic>
        <p:nvPicPr>
          <p:cNvPr id="254" name="Google Shape;254;p9"/>
          <p:cNvPicPr preferRelativeResize="0"/>
          <p:nvPr/>
        </p:nvPicPr>
        <p:blipFill rotWithShape="1">
          <a:blip r:embed="rId4">
            <a:alphaModFix/>
          </a:blip>
          <a:srcRect b="0" l="11299" r="9960" t="0"/>
          <a:stretch/>
        </p:blipFill>
        <p:spPr>
          <a:xfrm>
            <a:off x="4961300" y="1779150"/>
            <a:ext cx="3822450" cy="2578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e6b55521f2_0_47"/>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servicios</a:t>
            </a:r>
            <a:endParaRPr sz="1800">
              <a:solidFill>
                <a:schemeClr val="dk1"/>
              </a:solidFill>
              <a:latin typeface="Calibri"/>
              <a:ea typeface="Calibri"/>
              <a:cs typeface="Calibri"/>
              <a:sym typeface="Calibri"/>
            </a:endParaRPr>
          </a:p>
        </p:txBody>
      </p:sp>
      <p:pic>
        <p:nvPicPr>
          <p:cNvPr id="260" name="Google Shape;260;g2e6b55521f2_0_47"/>
          <p:cNvPicPr preferRelativeResize="0"/>
          <p:nvPr/>
        </p:nvPicPr>
        <p:blipFill>
          <a:blip r:embed="rId3">
            <a:alphaModFix/>
          </a:blip>
          <a:stretch>
            <a:fillRect/>
          </a:stretch>
        </p:blipFill>
        <p:spPr>
          <a:xfrm>
            <a:off x="727188" y="648094"/>
            <a:ext cx="7051725" cy="44030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e6b55521f2_0_54"/>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contacto</a:t>
            </a:r>
            <a:endParaRPr sz="1800">
              <a:solidFill>
                <a:schemeClr val="dk1"/>
              </a:solidFill>
              <a:latin typeface="Calibri"/>
              <a:ea typeface="Calibri"/>
              <a:cs typeface="Calibri"/>
              <a:sym typeface="Calibri"/>
            </a:endParaRPr>
          </a:p>
        </p:txBody>
      </p:sp>
      <p:pic>
        <p:nvPicPr>
          <p:cNvPr id="266" name="Google Shape;266;g2e6b55521f2_0_54"/>
          <p:cNvPicPr preferRelativeResize="0"/>
          <p:nvPr/>
        </p:nvPicPr>
        <p:blipFill>
          <a:blip r:embed="rId3">
            <a:alphaModFix/>
          </a:blip>
          <a:stretch>
            <a:fillRect/>
          </a:stretch>
        </p:blipFill>
        <p:spPr>
          <a:xfrm>
            <a:off x="824600" y="435649"/>
            <a:ext cx="6644923" cy="3971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f3c76f3dc8_0_0"/>
          <p:cNvSpPr txBox="1"/>
          <p:nvPr/>
        </p:nvSpPr>
        <p:spPr>
          <a:xfrm>
            <a:off x="477716" y="2287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ireframes de </a:t>
            </a:r>
            <a:r>
              <a:rPr lang="es-MX" sz="1800">
                <a:solidFill>
                  <a:srgbClr val="212529"/>
                </a:solidFill>
                <a:latin typeface="Verdana"/>
                <a:ea typeface="Verdana"/>
                <a:cs typeface="Verdana"/>
                <a:sym typeface="Verdana"/>
              </a:rPr>
              <a:t>categorías</a:t>
            </a:r>
            <a:endParaRPr sz="1800">
              <a:solidFill>
                <a:schemeClr val="dk1"/>
              </a:solidFill>
              <a:latin typeface="Calibri"/>
              <a:ea typeface="Calibri"/>
              <a:cs typeface="Calibri"/>
              <a:sym typeface="Calibri"/>
            </a:endParaRPr>
          </a:p>
        </p:txBody>
      </p:sp>
      <p:pic>
        <p:nvPicPr>
          <p:cNvPr id="272" name="Google Shape;272;g1f3c76f3dc8_0_0"/>
          <p:cNvPicPr preferRelativeResize="0"/>
          <p:nvPr/>
        </p:nvPicPr>
        <p:blipFill>
          <a:blip r:embed="rId3">
            <a:alphaModFix/>
          </a:blip>
          <a:stretch>
            <a:fillRect/>
          </a:stretch>
        </p:blipFill>
        <p:spPr>
          <a:xfrm>
            <a:off x="980775" y="750444"/>
            <a:ext cx="7084261" cy="42406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e6b55521f2_0_27"/>
          <p:cNvSpPr txBox="1"/>
          <p:nvPr/>
        </p:nvSpPr>
        <p:spPr>
          <a:xfrm>
            <a:off x="477716" y="2287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ireframes de </a:t>
            </a:r>
            <a:r>
              <a:rPr lang="es-MX" sz="1800">
                <a:solidFill>
                  <a:srgbClr val="212529"/>
                </a:solidFill>
                <a:latin typeface="Verdana"/>
                <a:ea typeface="Verdana"/>
                <a:cs typeface="Verdana"/>
                <a:sym typeface="Verdana"/>
              </a:rPr>
              <a:t>categorías</a:t>
            </a:r>
            <a:endParaRPr sz="1800">
              <a:solidFill>
                <a:schemeClr val="dk1"/>
              </a:solidFill>
              <a:latin typeface="Calibri"/>
              <a:ea typeface="Calibri"/>
              <a:cs typeface="Calibri"/>
              <a:sym typeface="Calibri"/>
            </a:endParaRPr>
          </a:p>
        </p:txBody>
      </p:sp>
      <p:pic>
        <p:nvPicPr>
          <p:cNvPr id="278" name="Google Shape;278;g2e6b55521f2_0_27"/>
          <p:cNvPicPr preferRelativeResize="0"/>
          <p:nvPr/>
        </p:nvPicPr>
        <p:blipFill>
          <a:blip r:embed="rId3">
            <a:alphaModFix/>
          </a:blip>
          <a:stretch>
            <a:fillRect/>
          </a:stretch>
        </p:blipFill>
        <p:spPr>
          <a:xfrm>
            <a:off x="986300" y="730419"/>
            <a:ext cx="6810417" cy="42406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e6b55521f2_0_32"/>
          <p:cNvSpPr txBox="1"/>
          <p:nvPr/>
        </p:nvSpPr>
        <p:spPr>
          <a:xfrm>
            <a:off x="477716" y="2287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ireframes de </a:t>
            </a:r>
            <a:r>
              <a:rPr lang="es-MX" sz="1800">
                <a:solidFill>
                  <a:srgbClr val="212529"/>
                </a:solidFill>
                <a:latin typeface="Verdana"/>
                <a:ea typeface="Verdana"/>
                <a:cs typeface="Verdana"/>
                <a:sym typeface="Verdana"/>
              </a:rPr>
              <a:t>categorías</a:t>
            </a:r>
            <a:endParaRPr sz="1800">
              <a:solidFill>
                <a:schemeClr val="dk1"/>
              </a:solidFill>
              <a:latin typeface="Calibri"/>
              <a:ea typeface="Calibri"/>
              <a:cs typeface="Calibri"/>
              <a:sym typeface="Calibri"/>
            </a:endParaRPr>
          </a:p>
        </p:txBody>
      </p:sp>
      <p:pic>
        <p:nvPicPr>
          <p:cNvPr id="284" name="Google Shape;284;g2e6b55521f2_0_32"/>
          <p:cNvPicPr preferRelativeResize="0"/>
          <p:nvPr/>
        </p:nvPicPr>
        <p:blipFill>
          <a:blip r:embed="rId3">
            <a:alphaModFix/>
          </a:blip>
          <a:stretch>
            <a:fillRect/>
          </a:stretch>
        </p:blipFill>
        <p:spPr>
          <a:xfrm>
            <a:off x="1095450" y="750444"/>
            <a:ext cx="6953097" cy="42406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e6b55521f2_0_37"/>
          <p:cNvSpPr txBox="1"/>
          <p:nvPr/>
        </p:nvSpPr>
        <p:spPr>
          <a:xfrm>
            <a:off x="477716" y="2287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ireframes de </a:t>
            </a:r>
            <a:r>
              <a:rPr lang="es-MX" sz="1800">
                <a:solidFill>
                  <a:srgbClr val="212529"/>
                </a:solidFill>
                <a:latin typeface="Verdana"/>
                <a:ea typeface="Verdana"/>
                <a:cs typeface="Verdana"/>
                <a:sym typeface="Verdana"/>
              </a:rPr>
              <a:t>categorías</a:t>
            </a:r>
            <a:endParaRPr sz="1800">
              <a:solidFill>
                <a:schemeClr val="dk1"/>
              </a:solidFill>
              <a:latin typeface="Calibri"/>
              <a:ea typeface="Calibri"/>
              <a:cs typeface="Calibri"/>
              <a:sym typeface="Calibri"/>
            </a:endParaRPr>
          </a:p>
        </p:txBody>
      </p:sp>
      <p:pic>
        <p:nvPicPr>
          <p:cNvPr id="290" name="Google Shape;290;g2e6b55521f2_0_37"/>
          <p:cNvPicPr preferRelativeResize="0"/>
          <p:nvPr/>
        </p:nvPicPr>
        <p:blipFill>
          <a:blip r:embed="rId3">
            <a:alphaModFix/>
          </a:blip>
          <a:stretch>
            <a:fillRect/>
          </a:stretch>
        </p:blipFill>
        <p:spPr>
          <a:xfrm>
            <a:off x="1015138" y="697069"/>
            <a:ext cx="7113731" cy="424065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e6b55521f2_0_60"/>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contacto</a:t>
            </a:r>
            <a:endParaRPr sz="1800">
              <a:solidFill>
                <a:schemeClr val="dk1"/>
              </a:solidFill>
              <a:latin typeface="Calibri"/>
              <a:ea typeface="Calibri"/>
              <a:cs typeface="Calibri"/>
              <a:sym typeface="Calibri"/>
            </a:endParaRPr>
          </a:p>
        </p:txBody>
      </p:sp>
      <p:pic>
        <p:nvPicPr>
          <p:cNvPr id="296" name="Google Shape;296;g2e6b55521f2_0_60"/>
          <p:cNvPicPr preferRelativeResize="0"/>
          <p:nvPr/>
        </p:nvPicPr>
        <p:blipFill>
          <a:blip r:embed="rId3">
            <a:alphaModFix/>
          </a:blip>
          <a:stretch>
            <a:fillRect/>
          </a:stretch>
        </p:blipFill>
        <p:spPr>
          <a:xfrm>
            <a:off x="824600" y="435649"/>
            <a:ext cx="6644923" cy="39715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e6b55521f2_0_65"/>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de buscador</a:t>
            </a:r>
            <a:endParaRPr sz="1800">
              <a:solidFill>
                <a:schemeClr val="dk1"/>
              </a:solidFill>
              <a:latin typeface="Calibri"/>
              <a:ea typeface="Calibri"/>
              <a:cs typeface="Calibri"/>
              <a:sym typeface="Calibri"/>
            </a:endParaRPr>
          </a:p>
        </p:txBody>
      </p:sp>
      <p:pic>
        <p:nvPicPr>
          <p:cNvPr id="302" name="Google Shape;302;g2e6b55521f2_0_65"/>
          <p:cNvPicPr preferRelativeResize="0"/>
          <p:nvPr/>
        </p:nvPicPr>
        <p:blipFill>
          <a:blip r:embed="rId3">
            <a:alphaModFix/>
          </a:blip>
          <a:stretch>
            <a:fillRect/>
          </a:stretch>
        </p:blipFill>
        <p:spPr>
          <a:xfrm>
            <a:off x="672800" y="1007628"/>
            <a:ext cx="7160500" cy="312825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11f9393d88_0_6"/>
          <p:cNvSpPr txBox="1"/>
          <p:nvPr/>
        </p:nvSpPr>
        <p:spPr>
          <a:xfrm>
            <a:off x="1158000" y="1478850"/>
            <a:ext cx="6828000" cy="218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MX" sz="1700" u="none" cap="none" strike="noStrike">
                <a:solidFill>
                  <a:srgbClr val="000000"/>
                </a:solidFill>
                <a:latin typeface="Arial"/>
                <a:ea typeface="Arial"/>
                <a:cs typeface="Arial"/>
                <a:sym typeface="Arial"/>
              </a:rPr>
              <a:t>Objetivo General:</a:t>
            </a:r>
            <a:br>
              <a:rPr b="1" i="0" lang="es-MX" sz="1700" u="none" cap="none" strike="noStrike">
                <a:solidFill>
                  <a:srgbClr val="000000"/>
                </a:solidFill>
                <a:latin typeface="Arial"/>
                <a:ea typeface="Arial"/>
                <a:cs typeface="Arial"/>
                <a:sym typeface="Arial"/>
              </a:rPr>
            </a:br>
            <a:br>
              <a:rPr b="0" i="0" lang="es-MX" sz="1700" u="none" cap="none" strike="noStrike">
                <a:solidFill>
                  <a:schemeClr val="dk1"/>
                </a:solidFill>
                <a:latin typeface="Arial"/>
                <a:ea typeface="Arial"/>
                <a:cs typeface="Arial"/>
                <a:sym typeface="Arial"/>
              </a:rPr>
            </a:br>
            <a:r>
              <a:rPr lang="es-MX" sz="1700"/>
              <a:t>Desarrollar y lanzar con éxito una plataforma de venta de ropa en línea que se posicione como líder en el mercado al ofrecer una experiencia de compra revolucionaria y diferenciada, integrando innovación tecnológica, moda vanguardista, opciones sostenibles y una comunidad participativa, para satisfacer las crecientes demandas y expectativas de los consumidores modernos.</a:t>
            </a:r>
            <a:endParaRPr b="0" i="0" sz="1700" u="none" cap="none" strike="noStrike">
              <a:solidFill>
                <a:srgbClr val="3F3F3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f3c76f3dc8_0_4"/>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detalles de producto</a:t>
            </a:r>
            <a:endParaRPr sz="1800">
              <a:solidFill>
                <a:srgbClr val="212529"/>
              </a:solidFill>
              <a:latin typeface="Verdana"/>
              <a:ea typeface="Verdana"/>
              <a:cs typeface="Verdana"/>
              <a:sym typeface="Verdana"/>
            </a:endParaRPr>
          </a:p>
        </p:txBody>
      </p:sp>
      <p:pic>
        <p:nvPicPr>
          <p:cNvPr id="308" name="Google Shape;308;g1f3c76f3dc8_0_4"/>
          <p:cNvPicPr preferRelativeResize="0"/>
          <p:nvPr/>
        </p:nvPicPr>
        <p:blipFill>
          <a:blip r:embed="rId3">
            <a:alphaModFix/>
          </a:blip>
          <a:stretch>
            <a:fillRect/>
          </a:stretch>
        </p:blipFill>
        <p:spPr>
          <a:xfrm>
            <a:off x="771075" y="1119725"/>
            <a:ext cx="7601850" cy="3321075"/>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e6b55521f2_0_74"/>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de carrito de compras</a:t>
            </a:r>
            <a:endParaRPr sz="1800">
              <a:solidFill>
                <a:schemeClr val="dk1"/>
              </a:solidFill>
              <a:latin typeface="Calibri"/>
              <a:ea typeface="Calibri"/>
              <a:cs typeface="Calibri"/>
              <a:sym typeface="Calibri"/>
            </a:endParaRPr>
          </a:p>
        </p:txBody>
      </p:sp>
      <p:pic>
        <p:nvPicPr>
          <p:cNvPr id="314" name="Google Shape;314;g2e6b55521f2_0_74"/>
          <p:cNvPicPr preferRelativeResize="0"/>
          <p:nvPr/>
        </p:nvPicPr>
        <p:blipFill>
          <a:blip r:embed="rId3">
            <a:alphaModFix/>
          </a:blip>
          <a:stretch>
            <a:fillRect/>
          </a:stretch>
        </p:blipFill>
        <p:spPr>
          <a:xfrm>
            <a:off x="778713" y="914550"/>
            <a:ext cx="7586576" cy="331440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e6b55521f2_0_81"/>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de pagar productos</a:t>
            </a:r>
            <a:endParaRPr sz="1800">
              <a:solidFill>
                <a:schemeClr val="dk1"/>
              </a:solidFill>
              <a:latin typeface="Calibri"/>
              <a:ea typeface="Calibri"/>
              <a:cs typeface="Calibri"/>
              <a:sym typeface="Calibri"/>
            </a:endParaRPr>
          </a:p>
        </p:txBody>
      </p:sp>
      <p:pic>
        <p:nvPicPr>
          <p:cNvPr id="320" name="Google Shape;320;g2e6b55521f2_0_81"/>
          <p:cNvPicPr preferRelativeResize="0"/>
          <p:nvPr/>
        </p:nvPicPr>
        <p:blipFill rotWithShape="1">
          <a:blip r:embed="rId3">
            <a:alphaModFix/>
          </a:blip>
          <a:srcRect b="0" l="20921" r="16718" t="0"/>
          <a:stretch/>
        </p:blipFill>
        <p:spPr>
          <a:xfrm>
            <a:off x="1611277" y="786175"/>
            <a:ext cx="5831576" cy="4085425"/>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e6b55521f2_0_88"/>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de pago con </a:t>
            </a:r>
            <a:r>
              <a:rPr lang="es-MX" sz="1800">
                <a:solidFill>
                  <a:srgbClr val="212529"/>
                </a:solidFill>
                <a:latin typeface="Verdana"/>
                <a:ea typeface="Verdana"/>
                <a:cs typeface="Verdana"/>
                <a:sym typeface="Verdana"/>
              </a:rPr>
              <a:t>tarjeta</a:t>
            </a:r>
            <a:endParaRPr sz="1800">
              <a:solidFill>
                <a:schemeClr val="dk1"/>
              </a:solidFill>
              <a:latin typeface="Calibri"/>
              <a:ea typeface="Calibri"/>
              <a:cs typeface="Calibri"/>
              <a:sym typeface="Calibri"/>
            </a:endParaRPr>
          </a:p>
        </p:txBody>
      </p:sp>
      <p:pic>
        <p:nvPicPr>
          <p:cNvPr id="326" name="Google Shape;326;g2e6b55521f2_0_88"/>
          <p:cNvPicPr preferRelativeResize="0"/>
          <p:nvPr/>
        </p:nvPicPr>
        <p:blipFill>
          <a:blip r:embed="rId3">
            <a:alphaModFix/>
          </a:blip>
          <a:stretch>
            <a:fillRect/>
          </a:stretch>
        </p:blipFill>
        <p:spPr>
          <a:xfrm>
            <a:off x="1452563" y="1193125"/>
            <a:ext cx="6238875" cy="350520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e6b55521f2_0_95"/>
          <p:cNvSpPr txBox="1"/>
          <p:nvPr/>
        </p:nvSpPr>
        <p:spPr>
          <a:xfrm>
            <a:off x="387991" y="663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de pago contra entrega</a:t>
            </a:r>
            <a:endParaRPr sz="1800">
              <a:solidFill>
                <a:schemeClr val="dk1"/>
              </a:solidFill>
              <a:latin typeface="Calibri"/>
              <a:ea typeface="Calibri"/>
              <a:cs typeface="Calibri"/>
              <a:sym typeface="Calibri"/>
            </a:endParaRPr>
          </a:p>
        </p:txBody>
      </p:sp>
      <p:pic>
        <p:nvPicPr>
          <p:cNvPr id="332" name="Google Shape;332;g2e6b55521f2_0_95"/>
          <p:cNvPicPr preferRelativeResize="0"/>
          <p:nvPr/>
        </p:nvPicPr>
        <p:blipFill>
          <a:blip r:embed="rId3">
            <a:alphaModFix/>
          </a:blip>
          <a:stretch>
            <a:fillRect/>
          </a:stretch>
        </p:blipFill>
        <p:spPr>
          <a:xfrm>
            <a:off x="1313200" y="933450"/>
            <a:ext cx="6057900" cy="327660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f53012a6c2_0_2"/>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login y registro</a:t>
            </a:r>
            <a:endParaRPr sz="1800">
              <a:solidFill>
                <a:srgbClr val="212529"/>
              </a:solidFill>
              <a:latin typeface="Verdana"/>
              <a:ea typeface="Verdana"/>
              <a:cs typeface="Verdana"/>
              <a:sym typeface="Verdana"/>
            </a:endParaRPr>
          </a:p>
        </p:txBody>
      </p:sp>
      <p:pic>
        <p:nvPicPr>
          <p:cNvPr id="338" name="Google Shape;338;g1f53012a6c2_0_2"/>
          <p:cNvPicPr preferRelativeResize="0"/>
          <p:nvPr/>
        </p:nvPicPr>
        <p:blipFill>
          <a:blip r:embed="rId3">
            <a:alphaModFix/>
          </a:blip>
          <a:stretch>
            <a:fillRect/>
          </a:stretch>
        </p:blipFill>
        <p:spPr>
          <a:xfrm>
            <a:off x="139050" y="1137219"/>
            <a:ext cx="4267200" cy="2212785"/>
          </a:xfrm>
          <a:prstGeom prst="rect">
            <a:avLst/>
          </a:prstGeom>
          <a:noFill/>
          <a:ln>
            <a:noFill/>
          </a:ln>
        </p:spPr>
      </p:pic>
      <p:pic>
        <p:nvPicPr>
          <p:cNvPr id="339" name="Google Shape;339;g1f53012a6c2_0_2"/>
          <p:cNvPicPr preferRelativeResize="0"/>
          <p:nvPr/>
        </p:nvPicPr>
        <p:blipFill>
          <a:blip r:embed="rId4">
            <a:alphaModFix/>
          </a:blip>
          <a:stretch>
            <a:fillRect/>
          </a:stretch>
        </p:blipFill>
        <p:spPr>
          <a:xfrm>
            <a:off x="4572000" y="1885725"/>
            <a:ext cx="4079049" cy="2652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e6b55521f2_0_104"/>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cambio de contraseña</a:t>
            </a:r>
            <a:endParaRPr sz="1800">
              <a:solidFill>
                <a:srgbClr val="212529"/>
              </a:solidFill>
              <a:latin typeface="Verdana"/>
              <a:ea typeface="Verdana"/>
              <a:cs typeface="Verdana"/>
              <a:sym typeface="Verdana"/>
            </a:endParaRPr>
          </a:p>
        </p:txBody>
      </p:sp>
      <p:pic>
        <p:nvPicPr>
          <p:cNvPr id="345" name="Google Shape;345;g2e6b55521f2_0_104"/>
          <p:cNvPicPr preferRelativeResize="0"/>
          <p:nvPr/>
        </p:nvPicPr>
        <p:blipFill>
          <a:blip r:embed="rId3">
            <a:alphaModFix/>
          </a:blip>
          <a:stretch>
            <a:fillRect/>
          </a:stretch>
        </p:blipFill>
        <p:spPr>
          <a:xfrm>
            <a:off x="1436025" y="1023799"/>
            <a:ext cx="5634100" cy="3205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e6b55521f2_0_112"/>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productos</a:t>
            </a:r>
            <a:endParaRPr sz="1800">
              <a:solidFill>
                <a:srgbClr val="212529"/>
              </a:solidFill>
              <a:latin typeface="Verdana"/>
              <a:ea typeface="Verdana"/>
              <a:cs typeface="Verdana"/>
              <a:sym typeface="Verdana"/>
            </a:endParaRPr>
          </a:p>
        </p:txBody>
      </p:sp>
      <p:pic>
        <p:nvPicPr>
          <p:cNvPr id="351" name="Google Shape;351;g2e6b55521f2_0_112"/>
          <p:cNvPicPr preferRelativeResize="0"/>
          <p:nvPr/>
        </p:nvPicPr>
        <p:blipFill>
          <a:blip r:embed="rId3">
            <a:alphaModFix/>
          </a:blip>
          <a:stretch>
            <a:fillRect/>
          </a:stretch>
        </p:blipFill>
        <p:spPr>
          <a:xfrm>
            <a:off x="1439950" y="1213125"/>
            <a:ext cx="5734050" cy="3048000"/>
          </a:xfrm>
          <a:prstGeom prst="rect">
            <a:avLst/>
          </a:prstGeom>
          <a:noFill/>
          <a:ln cap="flat" cmpd="sng" w="38100">
            <a:solidFill>
              <a:srgbClr val="000000"/>
            </a:solidFill>
            <a:prstDash val="solid"/>
            <a:miter lim="8000"/>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2e6b55521f2_0_117"/>
          <p:cNvPicPr preferRelativeResize="0"/>
          <p:nvPr/>
        </p:nvPicPr>
        <p:blipFill>
          <a:blip r:embed="rId3">
            <a:alphaModFix/>
          </a:blip>
          <a:stretch>
            <a:fillRect/>
          </a:stretch>
        </p:blipFill>
        <p:spPr>
          <a:xfrm>
            <a:off x="1093025" y="1153075"/>
            <a:ext cx="5724525" cy="3448050"/>
          </a:xfrm>
          <a:prstGeom prst="rect">
            <a:avLst/>
          </a:prstGeom>
          <a:noFill/>
          <a:ln cap="flat" cmpd="sng" w="38100">
            <a:solidFill>
              <a:srgbClr val="000000"/>
            </a:solidFill>
            <a:prstDash val="solid"/>
            <a:miter lim="8000"/>
            <a:headEnd len="sm" w="sm" type="none"/>
            <a:tailEnd len="sm" w="sm" type="none"/>
          </a:ln>
        </p:spPr>
      </p:pic>
      <p:sp>
        <p:nvSpPr>
          <p:cNvPr id="357" name="Google Shape;357;g2e6b55521f2_0_117"/>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productos</a:t>
            </a:r>
            <a:endParaRPr sz="1800">
              <a:solidFill>
                <a:srgbClr val="212529"/>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2e6b55521f2_0_121"/>
          <p:cNvPicPr preferRelativeResize="0"/>
          <p:nvPr/>
        </p:nvPicPr>
        <p:blipFill>
          <a:blip r:embed="rId3">
            <a:alphaModFix/>
          </a:blip>
          <a:stretch>
            <a:fillRect/>
          </a:stretch>
        </p:blipFill>
        <p:spPr>
          <a:xfrm>
            <a:off x="1771813" y="1059675"/>
            <a:ext cx="4962525" cy="3467100"/>
          </a:xfrm>
          <a:prstGeom prst="rect">
            <a:avLst/>
          </a:prstGeom>
          <a:noFill/>
          <a:ln cap="flat" cmpd="sng" w="38100">
            <a:solidFill>
              <a:srgbClr val="000000"/>
            </a:solidFill>
            <a:prstDash val="solid"/>
            <a:miter lim="8000"/>
            <a:headEnd len="sm" w="sm" type="none"/>
            <a:tailEnd len="sm" w="sm" type="none"/>
          </a:ln>
        </p:spPr>
      </p:pic>
      <p:sp>
        <p:nvSpPr>
          <p:cNvPr id="363" name="Google Shape;363;g2e6b55521f2_0_121"/>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productos</a:t>
            </a:r>
            <a:endParaRPr sz="1800">
              <a:solidFill>
                <a:srgbClr val="212529"/>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f40916b322_0_19"/>
          <p:cNvSpPr txBox="1"/>
          <p:nvPr/>
        </p:nvSpPr>
        <p:spPr>
          <a:xfrm>
            <a:off x="1400100" y="847800"/>
            <a:ext cx="6343800" cy="266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700" u="none" cap="none" strike="noStrike">
                <a:solidFill>
                  <a:srgbClr val="000000"/>
                </a:solidFill>
              </a:rPr>
              <a:t>Objetivos específicos:</a:t>
            </a:r>
            <a:br>
              <a:rPr b="1" lang="es-MX" sz="1700" u="none" cap="none" strike="noStrike">
                <a:solidFill>
                  <a:srgbClr val="000000"/>
                </a:solidFill>
              </a:rPr>
            </a:br>
            <a:r>
              <a:rPr b="1" lang="es-MX" sz="1700" u="none" cap="none" strike="noStrike">
                <a:solidFill>
                  <a:srgbClr val="000000"/>
                </a:solidFill>
              </a:rPr>
              <a:t> </a:t>
            </a:r>
            <a:endParaRPr sz="1700" u="none" cap="none" strike="noStrike">
              <a:solidFill>
                <a:schemeClr val="dk1"/>
              </a:solidFill>
            </a:endParaRPr>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Desarrollar una plataforma tecnológicamente avanzada.</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Ofrecer un catálogo de moda vanguardista y sostenible.</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Fomentar la participación comunitaria.</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Optimizar la experiencia del usuario.</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Implementar estrategias de marketing innovadoras.</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Garantizar envíos rápidos y devoluciones sencillas.</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Evaluar y mejorar continuamente la plataforma.</a:t>
            </a:r>
            <a:endParaRPr sz="1700"/>
          </a:p>
          <a:p>
            <a:pPr indent="0" lvl="0" marL="0" marR="0" rtl="0" algn="l">
              <a:spcBef>
                <a:spcPts val="0"/>
              </a:spcBef>
              <a:spcAft>
                <a:spcPts val="0"/>
              </a:spcAft>
              <a:buNone/>
            </a:pPr>
            <a:r>
              <a:t/>
            </a:r>
            <a:endParaRPr sz="1400">
              <a:solidFill>
                <a:srgbClr val="3F3F3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g2e6b55521f2_0_125"/>
          <p:cNvPicPr preferRelativeResize="0"/>
          <p:nvPr/>
        </p:nvPicPr>
        <p:blipFill>
          <a:blip r:embed="rId3">
            <a:alphaModFix/>
          </a:blip>
          <a:stretch>
            <a:fillRect/>
          </a:stretch>
        </p:blipFill>
        <p:spPr>
          <a:xfrm>
            <a:off x="1852613" y="823913"/>
            <a:ext cx="5438775" cy="3495675"/>
          </a:xfrm>
          <a:prstGeom prst="rect">
            <a:avLst/>
          </a:prstGeom>
          <a:noFill/>
          <a:ln cap="flat" cmpd="sng" w="38100">
            <a:solidFill>
              <a:srgbClr val="000000"/>
            </a:solidFill>
            <a:prstDash val="solid"/>
            <a:miter lim="8000"/>
            <a:headEnd len="sm" w="sm" type="none"/>
            <a:tailEnd len="sm" w="sm" type="none"/>
          </a:ln>
        </p:spPr>
      </p:pic>
      <p:sp>
        <p:nvSpPr>
          <p:cNvPr id="369" name="Google Shape;369;g2e6b55521f2_0_125"/>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productos</a:t>
            </a:r>
            <a:endParaRPr sz="1800">
              <a:solidFill>
                <a:srgbClr val="212529"/>
              </a:solidFill>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g2e6b55521f2_0_129"/>
          <p:cNvPicPr preferRelativeResize="0"/>
          <p:nvPr/>
        </p:nvPicPr>
        <p:blipFill>
          <a:blip r:embed="rId3">
            <a:alphaModFix/>
          </a:blip>
          <a:stretch>
            <a:fillRect/>
          </a:stretch>
        </p:blipFill>
        <p:spPr>
          <a:xfrm>
            <a:off x="1386050" y="1253125"/>
            <a:ext cx="5734050" cy="2752725"/>
          </a:xfrm>
          <a:prstGeom prst="rect">
            <a:avLst/>
          </a:prstGeom>
          <a:noFill/>
          <a:ln cap="flat" cmpd="sng" w="38100">
            <a:solidFill>
              <a:srgbClr val="000000"/>
            </a:solidFill>
            <a:prstDash val="solid"/>
            <a:miter lim="8000"/>
            <a:headEnd len="sm" w="sm" type="none"/>
            <a:tailEnd len="sm" w="sm" type="none"/>
          </a:ln>
        </p:spPr>
      </p:pic>
      <p:sp>
        <p:nvSpPr>
          <p:cNvPr id="375" name="Google Shape;375;g2e6b55521f2_0_129"/>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pedidos</a:t>
            </a:r>
            <a:endParaRPr sz="1800">
              <a:solidFill>
                <a:srgbClr val="212529"/>
              </a:solidFill>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2e6b55521f2_0_133"/>
          <p:cNvPicPr preferRelativeResize="0"/>
          <p:nvPr/>
        </p:nvPicPr>
        <p:blipFill>
          <a:blip r:embed="rId3">
            <a:alphaModFix/>
          </a:blip>
          <a:stretch>
            <a:fillRect/>
          </a:stretch>
        </p:blipFill>
        <p:spPr>
          <a:xfrm>
            <a:off x="1386575" y="1253150"/>
            <a:ext cx="6257925" cy="2781300"/>
          </a:xfrm>
          <a:prstGeom prst="rect">
            <a:avLst/>
          </a:prstGeom>
          <a:noFill/>
          <a:ln cap="flat" cmpd="sng" w="38100">
            <a:solidFill>
              <a:srgbClr val="000000"/>
            </a:solidFill>
            <a:prstDash val="solid"/>
            <a:miter lim="8000"/>
            <a:headEnd len="sm" w="sm" type="none"/>
            <a:tailEnd len="sm" w="sm" type="none"/>
          </a:ln>
        </p:spPr>
      </p:pic>
      <p:sp>
        <p:nvSpPr>
          <p:cNvPr id="381" name="Google Shape;381;g2e6b55521f2_0_133"/>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pedidos</a:t>
            </a:r>
            <a:endParaRPr sz="1800">
              <a:solidFill>
                <a:srgbClr val="212529"/>
              </a:solidFill>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g2e6b55521f2_0_137"/>
          <p:cNvPicPr preferRelativeResize="0"/>
          <p:nvPr/>
        </p:nvPicPr>
        <p:blipFill>
          <a:blip r:embed="rId3">
            <a:alphaModFix/>
          </a:blip>
          <a:stretch>
            <a:fillRect/>
          </a:stretch>
        </p:blipFill>
        <p:spPr>
          <a:xfrm>
            <a:off x="1462088" y="1185863"/>
            <a:ext cx="6219825" cy="2771775"/>
          </a:xfrm>
          <a:prstGeom prst="rect">
            <a:avLst/>
          </a:prstGeom>
          <a:noFill/>
          <a:ln cap="flat" cmpd="sng" w="38100">
            <a:solidFill>
              <a:srgbClr val="000000"/>
            </a:solidFill>
            <a:prstDash val="solid"/>
            <a:miter lim="8000"/>
            <a:headEnd len="sm" w="sm" type="none"/>
            <a:tailEnd len="sm" w="sm" type="none"/>
          </a:ln>
        </p:spPr>
      </p:pic>
      <p:sp>
        <p:nvSpPr>
          <p:cNvPr id="387" name="Google Shape;387;g2e6b55521f2_0_137"/>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pedidos</a:t>
            </a:r>
            <a:endParaRPr sz="1800">
              <a:solidFill>
                <a:srgbClr val="212529"/>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g2e6b55521f2_0_141"/>
          <p:cNvPicPr preferRelativeResize="0"/>
          <p:nvPr/>
        </p:nvPicPr>
        <p:blipFill>
          <a:blip r:embed="rId3">
            <a:alphaModFix/>
          </a:blip>
          <a:stretch>
            <a:fillRect/>
          </a:stretch>
        </p:blipFill>
        <p:spPr>
          <a:xfrm>
            <a:off x="1386050" y="1157288"/>
            <a:ext cx="5734050" cy="2828925"/>
          </a:xfrm>
          <a:prstGeom prst="rect">
            <a:avLst/>
          </a:prstGeom>
          <a:noFill/>
          <a:ln cap="flat" cmpd="sng" w="38100">
            <a:solidFill>
              <a:srgbClr val="000000"/>
            </a:solidFill>
            <a:prstDash val="solid"/>
            <a:miter lim="8000"/>
            <a:headEnd len="sm" w="sm" type="none"/>
            <a:tailEnd len="sm" w="sm" type="none"/>
          </a:ln>
        </p:spPr>
      </p:pic>
      <p:sp>
        <p:nvSpPr>
          <p:cNvPr id="393" name="Google Shape;393;g2e6b55521f2_0_141"/>
          <p:cNvSpPr txBox="1"/>
          <p:nvPr/>
        </p:nvSpPr>
        <p:spPr>
          <a:xfrm>
            <a:off x="388016" y="268619"/>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pedidos</a:t>
            </a:r>
            <a:endParaRPr sz="1800">
              <a:solidFill>
                <a:srgbClr val="212529"/>
              </a:solidFill>
              <a:latin typeface="Verdana"/>
              <a:ea typeface="Verdana"/>
              <a:cs typeface="Verdana"/>
              <a:sym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2e6b55521f2_0_155"/>
          <p:cNvPicPr preferRelativeResize="0"/>
          <p:nvPr/>
        </p:nvPicPr>
        <p:blipFill>
          <a:blip r:embed="rId3">
            <a:alphaModFix/>
          </a:blip>
          <a:stretch>
            <a:fillRect/>
          </a:stretch>
        </p:blipFill>
        <p:spPr>
          <a:xfrm>
            <a:off x="1386050" y="1262063"/>
            <a:ext cx="5734050" cy="2619375"/>
          </a:xfrm>
          <a:prstGeom prst="rect">
            <a:avLst/>
          </a:prstGeom>
          <a:noFill/>
          <a:ln cap="flat" cmpd="sng" w="38100">
            <a:solidFill>
              <a:srgbClr val="000000"/>
            </a:solidFill>
            <a:prstDash val="solid"/>
            <a:miter lim="8000"/>
            <a:headEnd len="sm" w="sm" type="none"/>
            <a:tailEnd len="sm" w="sm" type="none"/>
          </a:ln>
        </p:spPr>
      </p:pic>
      <p:sp>
        <p:nvSpPr>
          <p:cNvPr id="399" name="Google Shape;399;g2e6b55521f2_0_155"/>
          <p:cNvSpPr txBox="1"/>
          <p:nvPr/>
        </p:nvSpPr>
        <p:spPr>
          <a:xfrm>
            <a:off x="388016" y="2619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contenido</a:t>
            </a:r>
            <a:endParaRPr sz="1800">
              <a:solidFill>
                <a:srgbClr val="212529"/>
              </a:solidFill>
              <a:latin typeface="Verdana"/>
              <a:ea typeface="Verdana"/>
              <a:cs typeface="Verdana"/>
              <a:sym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g2e6b55521f2_0_159"/>
          <p:cNvPicPr preferRelativeResize="0"/>
          <p:nvPr/>
        </p:nvPicPr>
        <p:blipFill>
          <a:blip r:embed="rId3">
            <a:alphaModFix/>
          </a:blip>
          <a:stretch>
            <a:fillRect/>
          </a:stretch>
        </p:blipFill>
        <p:spPr>
          <a:xfrm>
            <a:off x="1490663" y="971550"/>
            <a:ext cx="6162675" cy="3200400"/>
          </a:xfrm>
          <a:prstGeom prst="rect">
            <a:avLst/>
          </a:prstGeom>
          <a:noFill/>
          <a:ln cap="flat" cmpd="sng" w="38100">
            <a:solidFill>
              <a:srgbClr val="000000"/>
            </a:solidFill>
            <a:prstDash val="solid"/>
            <a:miter lim="8000"/>
            <a:headEnd len="sm" w="sm" type="none"/>
            <a:tailEnd len="sm" w="sm" type="none"/>
          </a:ln>
        </p:spPr>
      </p:pic>
      <p:sp>
        <p:nvSpPr>
          <p:cNvPr id="405" name="Google Shape;405;g2e6b55521f2_0_159"/>
          <p:cNvSpPr txBox="1"/>
          <p:nvPr/>
        </p:nvSpPr>
        <p:spPr>
          <a:xfrm>
            <a:off x="388016" y="2619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contenido</a:t>
            </a:r>
            <a:endParaRPr sz="1800">
              <a:solidFill>
                <a:srgbClr val="212529"/>
              </a:solidFill>
              <a:latin typeface="Verdana"/>
              <a:ea typeface="Verdana"/>
              <a:cs typeface="Verdana"/>
              <a:sym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2e6b55521f2_0_163"/>
          <p:cNvPicPr preferRelativeResize="0"/>
          <p:nvPr/>
        </p:nvPicPr>
        <p:blipFill>
          <a:blip r:embed="rId3">
            <a:alphaModFix/>
          </a:blip>
          <a:stretch>
            <a:fillRect/>
          </a:stretch>
        </p:blipFill>
        <p:spPr>
          <a:xfrm>
            <a:off x="1452563" y="1162050"/>
            <a:ext cx="6238875" cy="2819400"/>
          </a:xfrm>
          <a:prstGeom prst="rect">
            <a:avLst/>
          </a:prstGeom>
          <a:noFill/>
          <a:ln cap="flat" cmpd="sng" w="38100">
            <a:solidFill>
              <a:srgbClr val="000000"/>
            </a:solidFill>
            <a:prstDash val="solid"/>
            <a:miter lim="8000"/>
            <a:headEnd len="sm" w="sm" type="none"/>
            <a:tailEnd len="sm" w="sm" type="none"/>
          </a:ln>
        </p:spPr>
      </p:pic>
      <p:sp>
        <p:nvSpPr>
          <p:cNvPr id="411" name="Google Shape;411;g2e6b55521f2_0_163"/>
          <p:cNvSpPr txBox="1"/>
          <p:nvPr/>
        </p:nvSpPr>
        <p:spPr>
          <a:xfrm>
            <a:off x="388016" y="2619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contenido</a:t>
            </a:r>
            <a:endParaRPr sz="1800">
              <a:solidFill>
                <a:srgbClr val="212529"/>
              </a:solidFill>
              <a:latin typeface="Verdana"/>
              <a:ea typeface="Verdana"/>
              <a:cs typeface="Verdana"/>
              <a:sym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g2e6b55521f2_0_167"/>
          <p:cNvPicPr preferRelativeResize="0"/>
          <p:nvPr/>
        </p:nvPicPr>
        <p:blipFill>
          <a:blip r:embed="rId3">
            <a:alphaModFix/>
          </a:blip>
          <a:stretch>
            <a:fillRect/>
          </a:stretch>
        </p:blipFill>
        <p:spPr>
          <a:xfrm>
            <a:off x="1409700" y="957263"/>
            <a:ext cx="6324600" cy="3228975"/>
          </a:xfrm>
          <a:prstGeom prst="rect">
            <a:avLst/>
          </a:prstGeom>
          <a:noFill/>
          <a:ln cap="flat" cmpd="sng" w="38100">
            <a:solidFill>
              <a:srgbClr val="000000"/>
            </a:solidFill>
            <a:prstDash val="solid"/>
            <a:miter lim="8000"/>
            <a:headEnd len="sm" w="sm" type="none"/>
            <a:tailEnd len="sm" w="sm" type="none"/>
          </a:ln>
        </p:spPr>
      </p:pic>
      <p:sp>
        <p:nvSpPr>
          <p:cNvPr id="417" name="Google Shape;417;g2e6b55521f2_0_167"/>
          <p:cNvSpPr txBox="1"/>
          <p:nvPr/>
        </p:nvSpPr>
        <p:spPr>
          <a:xfrm>
            <a:off x="388016" y="2619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contenido</a:t>
            </a:r>
            <a:endParaRPr sz="1800">
              <a:solidFill>
                <a:srgbClr val="212529"/>
              </a:solidFill>
              <a:latin typeface="Verdana"/>
              <a:ea typeface="Verdana"/>
              <a:cs typeface="Verdana"/>
              <a:sym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g2e6b55521f2_0_171"/>
          <p:cNvPicPr preferRelativeResize="0"/>
          <p:nvPr/>
        </p:nvPicPr>
        <p:blipFill>
          <a:blip r:embed="rId3">
            <a:alphaModFix/>
          </a:blip>
          <a:stretch>
            <a:fillRect/>
          </a:stretch>
        </p:blipFill>
        <p:spPr>
          <a:xfrm>
            <a:off x="1704975" y="1485600"/>
            <a:ext cx="5734050" cy="2714625"/>
          </a:xfrm>
          <a:prstGeom prst="rect">
            <a:avLst/>
          </a:prstGeom>
          <a:noFill/>
          <a:ln cap="flat" cmpd="sng" w="38100">
            <a:solidFill>
              <a:srgbClr val="000000"/>
            </a:solidFill>
            <a:prstDash val="solid"/>
            <a:miter lim="8000"/>
            <a:headEnd len="sm" w="sm" type="none"/>
            <a:tailEnd len="sm" w="sm" type="none"/>
          </a:ln>
        </p:spPr>
      </p:pic>
      <p:sp>
        <p:nvSpPr>
          <p:cNvPr id="423" name="Google Shape;423;g2e6b55521f2_0_171"/>
          <p:cNvSpPr txBox="1"/>
          <p:nvPr/>
        </p:nvSpPr>
        <p:spPr>
          <a:xfrm>
            <a:off x="388016" y="261944"/>
            <a:ext cx="773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rgbClr val="212529"/>
                </a:solidFill>
                <a:latin typeface="Verdana"/>
                <a:ea typeface="Verdana"/>
                <a:cs typeface="Verdana"/>
                <a:sym typeface="Verdana"/>
              </a:rPr>
              <a:t>W</a:t>
            </a:r>
            <a:r>
              <a:rPr b="0" i="0" lang="es-MX" sz="1800">
                <a:solidFill>
                  <a:srgbClr val="212529"/>
                </a:solidFill>
                <a:latin typeface="Verdana"/>
                <a:ea typeface="Verdana"/>
                <a:cs typeface="Verdana"/>
                <a:sym typeface="Verdana"/>
              </a:rPr>
              <a:t>ireframe </a:t>
            </a:r>
            <a:r>
              <a:rPr lang="es-MX" sz="1800">
                <a:solidFill>
                  <a:srgbClr val="212529"/>
                </a:solidFill>
                <a:latin typeface="Verdana"/>
                <a:ea typeface="Verdana"/>
                <a:cs typeface="Verdana"/>
                <a:sym typeface="Verdana"/>
              </a:rPr>
              <a:t>crud de gestión de </a:t>
            </a:r>
            <a:r>
              <a:rPr lang="es-MX" sz="1800">
                <a:solidFill>
                  <a:srgbClr val="212529"/>
                </a:solidFill>
                <a:latin typeface="Verdana"/>
                <a:ea typeface="Verdana"/>
                <a:cs typeface="Verdana"/>
                <a:sym typeface="Verdana"/>
              </a:rPr>
              <a:t>envío</a:t>
            </a:r>
            <a:r>
              <a:rPr lang="es-MX" sz="1800">
                <a:solidFill>
                  <a:srgbClr val="212529"/>
                </a:solidFill>
                <a:latin typeface="Verdana"/>
                <a:ea typeface="Verdana"/>
                <a:cs typeface="Verdana"/>
                <a:sym typeface="Verdana"/>
              </a:rPr>
              <a:t> de producto</a:t>
            </a:r>
            <a:endParaRPr sz="1800">
              <a:solidFill>
                <a:srgbClr val="212529"/>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c80f9a32cd_0_16"/>
          <p:cNvSpPr txBox="1"/>
          <p:nvPr/>
        </p:nvSpPr>
        <p:spPr>
          <a:xfrm>
            <a:off x="897125" y="824700"/>
            <a:ext cx="7416300" cy="297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MX" sz="1700">
                <a:solidFill>
                  <a:srgbClr val="212529"/>
                </a:solidFill>
                <a:latin typeface="Verdana"/>
                <a:ea typeface="Verdana"/>
                <a:cs typeface="Verdana"/>
                <a:sym typeface="Verdana"/>
              </a:rPr>
              <a:t>P</a:t>
            </a:r>
            <a:r>
              <a:rPr b="1" lang="es-MX" sz="1700">
                <a:solidFill>
                  <a:srgbClr val="212529"/>
                </a:solidFill>
                <a:latin typeface="Verdana"/>
                <a:ea typeface="Verdana"/>
                <a:cs typeface="Verdana"/>
                <a:sym typeface="Verdana"/>
              </a:rPr>
              <a:t>lanteamiento del problema </a:t>
            </a:r>
            <a:endParaRPr b="1" sz="1700">
              <a:solidFill>
                <a:srgbClr val="212529"/>
              </a:solidFill>
              <a:latin typeface="Verdana"/>
              <a:ea typeface="Verdana"/>
              <a:cs typeface="Verdana"/>
              <a:sym typeface="Verdana"/>
            </a:endParaRPr>
          </a:p>
          <a:p>
            <a:pPr indent="0" lvl="0" marL="0" rtl="0" algn="ctr">
              <a:spcBef>
                <a:spcPts val="0"/>
              </a:spcBef>
              <a:spcAft>
                <a:spcPts val="0"/>
              </a:spcAft>
              <a:buNone/>
            </a:pPr>
            <a:r>
              <a:t/>
            </a:r>
            <a:endParaRPr sz="1100">
              <a:solidFill>
                <a:srgbClr val="212529"/>
              </a:solidFill>
              <a:latin typeface="Verdana"/>
              <a:ea typeface="Verdana"/>
              <a:cs typeface="Verdana"/>
              <a:sym typeface="Verdana"/>
            </a:endParaRPr>
          </a:p>
          <a:p>
            <a:pPr indent="0" lvl="0" marL="0" rtl="0" algn="ctr">
              <a:spcBef>
                <a:spcPts val="0"/>
              </a:spcBef>
              <a:spcAft>
                <a:spcPts val="0"/>
              </a:spcAft>
              <a:buNone/>
            </a:pPr>
            <a:r>
              <a:rPr lang="es-MX" sz="1700">
                <a:solidFill>
                  <a:srgbClr val="212529"/>
                </a:solidFill>
                <a:latin typeface="Verdana"/>
                <a:ea typeface="Verdana"/>
                <a:cs typeface="Verdana"/>
                <a:sym typeface="Verdana"/>
              </a:rPr>
              <a:t>El problema radica en desarrollar un software que permita gestionar eficientemente la venta de ropa en línea. Se necesita una solución que aborde la gestión de inventario, mejore la experiencia del cliente, agilice la gestión de pedidos y envíos, garantice la seguridad de datos, se integre con plataformas de venta y proporcione análisis y reportes para impulsar el crecimiento del negocio. La clave está en satisfacer las demandas cambiantes del mercado y ofrecer una experiencia de compra óptima para los clientes.</a:t>
            </a:r>
            <a:endParaRPr sz="1700">
              <a:solidFill>
                <a:srgbClr val="212529"/>
              </a:solidFill>
              <a:latin typeface="Verdana"/>
              <a:ea typeface="Verdana"/>
              <a:cs typeface="Verdana"/>
              <a:sym typeface="Verdan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0"/>
          <p:cNvSpPr txBox="1"/>
          <p:nvPr/>
        </p:nvSpPr>
        <p:spPr>
          <a:xfrm>
            <a:off x="364725" y="354351"/>
            <a:ext cx="7128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Control de versiones</a:t>
            </a:r>
            <a:endParaRPr b="1" sz="2400">
              <a:solidFill>
                <a:schemeClr val="dk1"/>
              </a:solidFill>
              <a:latin typeface="Arial"/>
              <a:ea typeface="Arial"/>
              <a:cs typeface="Arial"/>
              <a:sym typeface="Arial"/>
            </a:endParaRPr>
          </a:p>
        </p:txBody>
      </p:sp>
      <p:pic>
        <p:nvPicPr>
          <p:cNvPr id="429" name="Google Shape;429;p10"/>
          <p:cNvPicPr preferRelativeResize="0"/>
          <p:nvPr/>
        </p:nvPicPr>
        <p:blipFill>
          <a:blip r:embed="rId3">
            <a:alphaModFix/>
          </a:blip>
          <a:stretch>
            <a:fillRect/>
          </a:stretch>
        </p:blipFill>
        <p:spPr>
          <a:xfrm>
            <a:off x="449700" y="898676"/>
            <a:ext cx="8244598" cy="4022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11bc6f3d08_0_1"/>
          <p:cNvSpPr txBox="1"/>
          <p:nvPr/>
        </p:nvSpPr>
        <p:spPr>
          <a:xfrm>
            <a:off x="364725" y="354351"/>
            <a:ext cx="7128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Control de versiones</a:t>
            </a:r>
            <a:endParaRPr b="1" sz="2400">
              <a:solidFill>
                <a:schemeClr val="dk1"/>
              </a:solidFill>
              <a:latin typeface="Arial"/>
              <a:ea typeface="Arial"/>
              <a:cs typeface="Arial"/>
              <a:sym typeface="Arial"/>
            </a:endParaRPr>
          </a:p>
        </p:txBody>
      </p:sp>
      <p:pic>
        <p:nvPicPr>
          <p:cNvPr id="435" name="Google Shape;435;g211bc6f3d08_0_1"/>
          <p:cNvPicPr preferRelativeResize="0"/>
          <p:nvPr/>
        </p:nvPicPr>
        <p:blipFill>
          <a:blip r:embed="rId3">
            <a:alphaModFix/>
          </a:blip>
          <a:stretch>
            <a:fillRect/>
          </a:stretch>
        </p:blipFill>
        <p:spPr>
          <a:xfrm>
            <a:off x="2577663" y="888701"/>
            <a:ext cx="3988674" cy="40226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e6b55521f2_0_219"/>
          <p:cNvSpPr txBox="1"/>
          <p:nvPr/>
        </p:nvSpPr>
        <p:spPr>
          <a:xfrm>
            <a:off x="2544233" y="914816"/>
            <a:ext cx="405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445" name="Google Shape;445;g2e6b55521f2_0_219"/>
          <p:cNvSpPr txBox="1"/>
          <p:nvPr/>
        </p:nvSpPr>
        <p:spPr>
          <a:xfrm>
            <a:off x="1549492" y="1439416"/>
            <a:ext cx="6045000" cy="153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br>
              <a:rPr lang="es-MX" sz="1800">
                <a:solidFill>
                  <a:schemeClr val="dk1"/>
                </a:solidFill>
              </a:rPr>
            </a:br>
            <a:r>
              <a:rPr lang="es-MX" sz="3800">
                <a:solidFill>
                  <a:schemeClr val="dk1"/>
                </a:solidFill>
              </a:rPr>
              <a:t>Software de adquisición de prendas (CorpFreshh)</a:t>
            </a:r>
            <a:endParaRPr b="0" i="0" sz="3800" u="none" cap="none" strike="noStrik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e6b55521f2_0_345"/>
          <p:cNvSpPr txBox="1"/>
          <p:nvPr/>
        </p:nvSpPr>
        <p:spPr>
          <a:xfrm>
            <a:off x="2544308" y="936616"/>
            <a:ext cx="405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451" name="Google Shape;451;g2e6b55521f2_0_345"/>
          <p:cNvSpPr txBox="1"/>
          <p:nvPr/>
        </p:nvSpPr>
        <p:spPr>
          <a:xfrm>
            <a:off x="2732175" y="631150"/>
            <a:ext cx="36795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3800">
                <a:solidFill>
                  <a:schemeClr val="dk1"/>
                </a:solidFill>
              </a:rPr>
              <a:t>logo</a:t>
            </a:r>
            <a:endParaRPr b="0" i="0" sz="3800" u="none" cap="none" strike="noStrike">
              <a:solidFill>
                <a:schemeClr val="dk1"/>
              </a:solidFill>
              <a:latin typeface="Calibri"/>
              <a:ea typeface="Calibri"/>
              <a:cs typeface="Calibri"/>
              <a:sym typeface="Calibri"/>
            </a:endParaRPr>
          </a:p>
        </p:txBody>
      </p:sp>
      <p:pic>
        <p:nvPicPr>
          <p:cNvPr id="452" name="Google Shape;452;g2e6b55521f2_0_345"/>
          <p:cNvPicPr preferRelativeResize="0"/>
          <p:nvPr/>
        </p:nvPicPr>
        <p:blipFill>
          <a:blip r:embed="rId3">
            <a:alphaModFix/>
          </a:blip>
          <a:stretch>
            <a:fillRect/>
          </a:stretch>
        </p:blipFill>
        <p:spPr>
          <a:xfrm>
            <a:off x="3068975" y="1368200"/>
            <a:ext cx="3006050" cy="28704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e6b55521f2_0_224"/>
          <p:cNvSpPr txBox="1"/>
          <p:nvPr/>
        </p:nvSpPr>
        <p:spPr>
          <a:xfrm>
            <a:off x="2544233" y="914816"/>
            <a:ext cx="405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4000" u="none" cap="none" strike="noStrike">
              <a:solidFill>
                <a:schemeClr val="dk1"/>
              </a:solidFill>
              <a:latin typeface="Arial"/>
              <a:ea typeface="Arial"/>
              <a:cs typeface="Arial"/>
              <a:sym typeface="Arial"/>
            </a:endParaRPr>
          </a:p>
        </p:txBody>
      </p:sp>
      <p:sp>
        <p:nvSpPr>
          <p:cNvPr id="458" name="Google Shape;458;g2e6b55521f2_0_224"/>
          <p:cNvSpPr txBox="1"/>
          <p:nvPr/>
        </p:nvSpPr>
        <p:spPr>
          <a:xfrm>
            <a:off x="1549417" y="1417341"/>
            <a:ext cx="6045000" cy="230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MX" sz="1800" u="none" cap="none" strike="noStrike">
                <a:solidFill>
                  <a:schemeClr val="dk1"/>
                </a:solidFill>
                <a:latin typeface="Arial"/>
                <a:ea typeface="Arial"/>
                <a:cs typeface="Arial"/>
                <a:sym typeface="Arial"/>
              </a:rPr>
              <a:t>Ficha: 2900612</a:t>
            </a:r>
            <a:br>
              <a:rPr b="0" i="0" lang="es-MX" sz="1800" u="none" cap="none" strike="noStrike">
                <a:solidFill>
                  <a:schemeClr val="dk1"/>
                </a:solidFill>
                <a:latin typeface="Arial"/>
                <a:ea typeface="Arial"/>
                <a:cs typeface="Arial"/>
                <a:sym typeface="Arial"/>
              </a:rPr>
            </a:br>
            <a:br>
              <a:rPr b="0" i="0" lang="es-MX" sz="1800" u="none" cap="none" strike="noStrike">
                <a:solidFill>
                  <a:schemeClr val="dk1"/>
                </a:solidFill>
                <a:latin typeface="Arial"/>
                <a:ea typeface="Arial"/>
                <a:cs typeface="Arial"/>
                <a:sym typeface="Arial"/>
              </a:rPr>
            </a:br>
            <a:r>
              <a:rPr b="0" i="0" lang="es-MX" sz="1800" u="none" cap="none" strike="noStrike">
                <a:solidFill>
                  <a:schemeClr val="dk1"/>
                </a:solidFill>
                <a:latin typeface="Arial"/>
                <a:ea typeface="Arial"/>
                <a:cs typeface="Arial"/>
                <a:sym typeface="Arial"/>
              </a:rPr>
              <a:t>Integrantes:</a:t>
            </a:r>
            <a:br>
              <a:rPr b="0" i="0" lang="es-MX" sz="1800" u="none" cap="none" strike="noStrike">
                <a:solidFill>
                  <a:schemeClr val="dk1"/>
                </a:solidFill>
                <a:latin typeface="Arial"/>
                <a:ea typeface="Arial"/>
                <a:cs typeface="Arial"/>
                <a:sym typeface="Arial"/>
              </a:rPr>
            </a:br>
            <a:br>
              <a:rPr b="0" i="0" lang="es-MX" sz="1800" u="none" cap="none" strike="noStrike">
                <a:solidFill>
                  <a:schemeClr val="dk1"/>
                </a:solidFill>
                <a:latin typeface="Arial"/>
                <a:ea typeface="Arial"/>
                <a:cs typeface="Arial"/>
                <a:sym typeface="Arial"/>
              </a:rPr>
            </a:br>
            <a:r>
              <a:rPr b="0" i="0" lang="es-MX" sz="1800" u="none" cap="none" strike="noStrike">
                <a:solidFill>
                  <a:srgbClr val="000000"/>
                </a:solidFill>
                <a:latin typeface="Arial"/>
                <a:ea typeface="Arial"/>
                <a:cs typeface="Arial"/>
                <a:sym typeface="Arial"/>
              </a:rPr>
              <a:t>Jorge Luis Barrero Soto</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lang="es-MX" sz="1800"/>
              <a:t>Sebastián</a:t>
            </a:r>
            <a:r>
              <a:rPr b="0" i="0" lang="es-MX" sz="1800" u="none" cap="none" strike="noStrike">
                <a:solidFill>
                  <a:srgbClr val="000000"/>
                </a:solidFill>
                <a:latin typeface="Arial"/>
                <a:ea typeface="Arial"/>
                <a:cs typeface="Arial"/>
                <a:sym typeface="Arial"/>
              </a:rPr>
              <a:t> Andrés Arteaga García</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s-MX" sz="1800" u="none" cap="none" strike="noStrike">
                <a:solidFill>
                  <a:srgbClr val="000000"/>
                </a:solidFill>
                <a:latin typeface="Arial"/>
                <a:ea typeface="Arial"/>
                <a:cs typeface="Arial"/>
                <a:sym typeface="Arial"/>
              </a:rPr>
              <a:t>Diego Alejandro Pirazan Chitiva</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s-MX" sz="1800" u="none" cap="none" strike="noStrike">
                <a:solidFill>
                  <a:srgbClr val="000000"/>
                </a:solidFill>
                <a:latin typeface="Arial"/>
                <a:ea typeface="Arial"/>
                <a:cs typeface="Arial"/>
                <a:sym typeface="Arial"/>
              </a:rPr>
              <a:t>Nelson Avellaneda Sanabria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11f9393d88_0_10"/>
          <p:cNvSpPr txBox="1"/>
          <p:nvPr/>
        </p:nvSpPr>
        <p:spPr>
          <a:xfrm>
            <a:off x="1158000" y="1478850"/>
            <a:ext cx="6828000" cy="218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MX" sz="1700" u="none" cap="none" strike="noStrike">
                <a:solidFill>
                  <a:srgbClr val="000000"/>
                </a:solidFill>
                <a:latin typeface="Arial"/>
                <a:ea typeface="Arial"/>
                <a:cs typeface="Arial"/>
                <a:sym typeface="Arial"/>
              </a:rPr>
              <a:t>Objetivo General:</a:t>
            </a:r>
            <a:br>
              <a:rPr b="1" i="0" lang="es-MX" sz="1700" u="none" cap="none" strike="noStrike">
                <a:solidFill>
                  <a:srgbClr val="000000"/>
                </a:solidFill>
                <a:latin typeface="Arial"/>
                <a:ea typeface="Arial"/>
                <a:cs typeface="Arial"/>
                <a:sym typeface="Arial"/>
              </a:rPr>
            </a:br>
            <a:br>
              <a:rPr b="0" i="0" lang="es-MX" sz="1700" u="none" cap="none" strike="noStrike">
                <a:solidFill>
                  <a:schemeClr val="dk1"/>
                </a:solidFill>
                <a:latin typeface="Arial"/>
                <a:ea typeface="Arial"/>
                <a:cs typeface="Arial"/>
                <a:sym typeface="Arial"/>
              </a:rPr>
            </a:br>
            <a:r>
              <a:rPr lang="es-MX" sz="1700"/>
              <a:t>Desarrollar y lanzar con éxito una plataforma de venta de ropa en línea que se posicione como líder en el mercado al ofrecer una experiencia de compra revolucionaria y diferenciada, integrando innovación tecnológica, moda vanguardista, opciones sostenibles y una comunidad participativa, para satisfacer las crecientes demandas y expectativas de los consumidores modernos.</a:t>
            </a:r>
            <a:endParaRPr b="0" i="0" sz="1700" u="none" cap="none" strike="noStrike">
              <a:solidFill>
                <a:srgbClr val="3F3F3F"/>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11f9393d88_0_14"/>
          <p:cNvSpPr txBox="1"/>
          <p:nvPr/>
        </p:nvSpPr>
        <p:spPr>
          <a:xfrm>
            <a:off x="1400100" y="847800"/>
            <a:ext cx="6343800" cy="266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MX" sz="1700" u="none" cap="none" strike="noStrike">
                <a:solidFill>
                  <a:srgbClr val="000000"/>
                </a:solidFill>
              </a:rPr>
              <a:t>Objetivos específicos:</a:t>
            </a:r>
            <a:br>
              <a:rPr b="1" lang="es-MX" sz="1700" u="none" cap="none" strike="noStrike">
                <a:solidFill>
                  <a:srgbClr val="000000"/>
                </a:solidFill>
              </a:rPr>
            </a:br>
            <a:r>
              <a:rPr b="1" lang="es-MX" sz="1700" u="none" cap="none" strike="noStrike">
                <a:solidFill>
                  <a:srgbClr val="000000"/>
                </a:solidFill>
              </a:rPr>
              <a:t> </a:t>
            </a:r>
            <a:endParaRPr sz="1700" u="none" cap="none" strike="noStrike">
              <a:solidFill>
                <a:schemeClr val="dk1"/>
              </a:solidFill>
            </a:endParaRPr>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Desarrollar una plataforma tecnológicamente avanzada.</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Ofrecer un catálogo de moda vanguardista y sostenible.</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Fomentar la participación comunitaria.</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Optimizar la experiencia del usuario.</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Implementar estrategias de marketing innovadoras.</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Garantizar envíos rápidos y devoluciones sencillas.</a:t>
            </a:r>
            <a:endParaRPr sz="1700"/>
          </a:p>
          <a:p>
            <a:pPr indent="-107950" lvl="0" marL="0" marR="0" rtl="0" algn="l">
              <a:spcBef>
                <a:spcPts val="0"/>
              </a:spcBef>
              <a:spcAft>
                <a:spcPts val="0"/>
              </a:spcAft>
              <a:buClr>
                <a:srgbClr val="000000"/>
              </a:buClr>
              <a:buSzPts val="1700"/>
              <a:buAutoNum type="arabicPeriod"/>
            </a:pPr>
            <a:r>
              <a:rPr lang="es-MX" sz="1700"/>
              <a:t> </a:t>
            </a:r>
            <a:r>
              <a:rPr lang="es-MX" sz="1700" u="none" cap="none" strike="noStrike">
                <a:solidFill>
                  <a:srgbClr val="000000"/>
                </a:solidFill>
              </a:rPr>
              <a:t>Evaluar y mejorar continuamente la plataforma.</a:t>
            </a:r>
            <a:endParaRPr sz="1700"/>
          </a:p>
          <a:p>
            <a:pPr indent="0" lvl="0" marL="0" marR="0" rtl="0" algn="l">
              <a:spcBef>
                <a:spcPts val="0"/>
              </a:spcBef>
              <a:spcAft>
                <a:spcPts val="0"/>
              </a:spcAft>
              <a:buNone/>
            </a:pPr>
            <a:r>
              <a:t/>
            </a:r>
            <a:endParaRPr sz="1400">
              <a:solidFill>
                <a:srgbClr val="3F3F3F"/>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11f9393d88_0_18"/>
          <p:cNvSpPr txBox="1"/>
          <p:nvPr/>
        </p:nvSpPr>
        <p:spPr>
          <a:xfrm>
            <a:off x="897125" y="824700"/>
            <a:ext cx="7416300" cy="297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MX" sz="1700">
                <a:solidFill>
                  <a:srgbClr val="212529"/>
                </a:solidFill>
                <a:latin typeface="Verdana"/>
                <a:ea typeface="Verdana"/>
                <a:cs typeface="Verdana"/>
                <a:sym typeface="Verdana"/>
              </a:rPr>
              <a:t>Planteamiento del problema </a:t>
            </a:r>
            <a:endParaRPr b="1" sz="1700">
              <a:solidFill>
                <a:srgbClr val="212529"/>
              </a:solidFill>
              <a:latin typeface="Verdana"/>
              <a:ea typeface="Verdana"/>
              <a:cs typeface="Verdana"/>
              <a:sym typeface="Verdana"/>
            </a:endParaRPr>
          </a:p>
          <a:p>
            <a:pPr indent="0" lvl="0" marL="0" rtl="0" algn="ctr">
              <a:spcBef>
                <a:spcPts val="0"/>
              </a:spcBef>
              <a:spcAft>
                <a:spcPts val="0"/>
              </a:spcAft>
              <a:buNone/>
            </a:pPr>
            <a:r>
              <a:t/>
            </a:r>
            <a:endParaRPr sz="1100">
              <a:solidFill>
                <a:srgbClr val="212529"/>
              </a:solidFill>
              <a:latin typeface="Verdana"/>
              <a:ea typeface="Verdana"/>
              <a:cs typeface="Verdana"/>
              <a:sym typeface="Verdana"/>
            </a:endParaRPr>
          </a:p>
          <a:p>
            <a:pPr indent="0" lvl="0" marL="0" rtl="0" algn="ctr">
              <a:spcBef>
                <a:spcPts val="0"/>
              </a:spcBef>
              <a:spcAft>
                <a:spcPts val="0"/>
              </a:spcAft>
              <a:buNone/>
            </a:pPr>
            <a:r>
              <a:rPr lang="es-MX" sz="1700">
                <a:solidFill>
                  <a:srgbClr val="212529"/>
                </a:solidFill>
                <a:latin typeface="Verdana"/>
                <a:ea typeface="Verdana"/>
                <a:cs typeface="Verdana"/>
                <a:sym typeface="Verdana"/>
              </a:rPr>
              <a:t>El problema radica en desarrollar un software que permita gestionar eficientemente la venta de ropa en línea. Se necesita una solución que aborde la gestión de inventario, mejore la experiencia del cliente, agilice la gestión de pedidos y envíos, garantice la seguridad de datos, se integre con plataformas de venta y proporcione análisis y reportes para impulsar el crecimiento del negocio. La clave está en satisfacer las demandas cambiantes del mercado y ofrecer una experiencia de compra óptima para los clientes.</a:t>
            </a:r>
            <a:endParaRPr sz="1700">
              <a:solidFill>
                <a:srgbClr val="212529"/>
              </a:solidFill>
              <a:latin typeface="Verdana"/>
              <a:ea typeface="Verdana"/>
              <a:cs typeface="Verdana"/>
              <a:sym typeface="Verdan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11f9393d88_0_22"/>
          <p:cNvSpPr txBox="1"/>
          <p:nvPr/>
        </p:nvSpPr>
        <p:spPr>
          <a:xfrm>
            <a:off x="1134906" y="1140304"/>
            <a:ext cx="6874200" cy="2862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s-MX" sz="1800">
                <a:solidFill>
                  <a:schemeClr val="dk1"/>
                </a:solidFill>
              </a:rPr>
              <a:t>Alcance del proyecto</a:t>
            </a:r>
            <a:br>
              <a:rPr b="1" lang="es-MX" sz="1800">
                <a:solidFill>
                  <a:schemeClr val="dk1"/>
                </a:solidFill>
              </a:rPr>
            </a:br>
            <a:endParaRPr b="1" sz="1800">
              <a:solidFill>
                <a:schemeClr val="dk1"/>
              </a:solidFill>
            </a:endParaRPr>
          </a:p>
          <a:p>
            <a:pPr indent="0" lvl="0" marL="0" rtl="0" algn="just">
              <a:spcBef>
                <a:spcPts val="0"/>
              </a:spcBef>
              <a:spcAft>
                <a:spcPts val="0"/>
              </a:spcAft>
              <a:buClr>
                <a:schemeClr val="dk1"/>
              </a:buClr>
              <a:buSzPts val="1100"/>
              <a:buFont typeface="Arial"/>
              <a:buNone/>
            </a:pPr>
            <a:r>
              <a:rPr lang="es-MX" sz="1800">
                <a:solidFill>
                  <a:schemeClr val="dk1"/>
                </a:solidFill>
              </a:rPr>
              <a:t>El proyecto abarca el desarrollo y lanzamiento de una plataforma de venta de ropa en línea. Incluye la creación de una interfaz innovadora, la curación de un catálogo de moda vanguardista y sostenible, la promoción de la participación comunitaria, la optimización de la experiencia del usuario, estrategias de marketing, logística eficiente y atención al cliente. La evaluación continua garantizará la adaptabilidad y éxito continuo en el mercado.</a:t>
            </a:r>
            <a:endParaRPr b="1"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nvSpPr>
        <p:spPr>
          <a:xfrm>
            <a:off x="1134906" y="1140304"/>
            <a:ext cx="6874200" cy="2862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s-MX" sz="1800">
                <a:solidFill>
                  <a:schemeClr val="dk1"/>
                </a:solidFill>
              </a:rPr>
              <a:t>Alcance del proyecto</a:t>
            </a:r>
            <a:br>
              <a:rPr b="1" lang="es-MX" sz="1800">
                <a:solidFill>
                  <a:schemeClr val="dk1"/>
                </a:solidFill>
              </a:rPr>
            </a:br>
            <a:endParaRPr b="1" sz="1800">
              <a:solidFill>
                <a:schemeClr val="dk1"/>
              </a:solidFill>
            </a:endParaRPr>
          </a:p>
          <a:p>
            <a:pPr indent="0" lvl="0" marL="0" rtl="0" algn="just">
              <a:spcBef>
                <a:spcPts val="0"/>
              </a:spcBef>
              <a:spcAft>
                <a:spcPts val="0"/>
              </a:spcAft>
              <a:buClr>
                <a:schemeClr val="dk1"/>
              </a:buClr>
              <a:buSzPts val="1100"/>
              <a:buFont typeface="Arial"/>
              <a:buNone/>
            </a:pPr>
            <a:r>
              <a:rPr lang="es-MX" sz="1800">
                <a:solidFill>
                  <a:schemeClr val="dk1"/>
                </a:solidFill>
              </a:rPr>
              <a:t>El proyecto abarca el desarrollo y lanzamiento de una plataforma de venta de ropa en línea. Incluye la creación de una interfaz innovadora, la curación de un catálogo de moda vanguardista y sostenible, la promoción de la participación comunitaria, la optimización de la experiencia del usuario, estrategias de marketing, logística eficiente y atención al cliente. La evaluación continua garantizará la adaptabilidad y éxito continuo en el mercado.</a:t>
            </a:r>
            <a:endParaRPr b="1" sz="18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119c7005d6_0_0"/>
          <p:cNvSpPr txBox="1"/>
          <p:nvPr/>
        </p:nvSpPr>
        <p:spPr>
          <a:xfrm>
            <a:off x="152400" y="1524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solidFill>
                  <a:srgbClr val="242424"/>
                </a:solidFill>
                <a:highlight>
                  <a:srgbClr val="FFFFFF"/>
                </a:highlight>
                <a:latin typeface="Roboto"/>
                <a:ea typeface="Roboto"/>
                <a:cs typeface="Roboto"/>
                <a:sym typeface="Roboto"/>
              </a:rPr>
              <a:t>Ficha </a:t>
            </a:r>
            <a:r>
              <a:rPr lang="es-MX" sz="1800">
                <a:solidFill>
                  <a:srgbClr val="242424"/>
                </a:solidFill>
                <a:highlight>
                  <a:srgbClr val="FFFFFF"/>
                </a:highlight>
                <a:latin typeface="Roboto"/>
                <a:ea typeface="Roboto"/>
                <a:cs typeface="Roboto"/>
                <a:sym typeface="Roboto"/>
              </a:rPr>
              <a:t>técnica</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p:txBody>
      </p:sp>
      <p:pic>
        <p:nvPicPr>
          <p:cNvPr id="484" name="Google Shape;484;g2119c7005d6_0_0"/>
          <p:cNvPicPr preferRelativeResize="0"/>
          <p:nvPr/>
        </p:nvPicPr>
        <p:blipFill>
          <a:blip r:embed="rId3">
            <a:alphaModFix/>
          </a:blip>
          <a:stretch>
            <a:fillRect/>
          </a:stretch>
        </p:blipFill>
        <p:spPr>
          <a:xfrm>
            <a:off x="0" y="1022400"/>
            <a:ext cx="9066675" cy="40476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11f9393d88_0_0"/>
          <p:cNvSpPr txBox="1"/>
          <p:nvPr/>
        </p:nvSpPr>
        <p:spPr>
          <a:xfrm>
            <a:off x="152400" y="1524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solidFill>
                  <a:srgbClr val="242424"/>
                </a:solidFill>
                <a:highlight>
                  <a:srgbClr val="FFFFFF"/>
                </a:highlight>
                <a:latin typeface="Roboto"/>
                <a:ea typeface="Roboto"/>
                <a:cs typeface="Roboto"/>
                <a:sym typeface="Roboto"/>
              </a:rPr>
              <a:t>Ficha técnica</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p:txBody>
      </p:sp>
      <p:pic>
        <p:nvPicPr>
          <p:cNvPr id="490" name="Google Shape;490;g211f9393d88_0_0"/>
          <p:cNvPicPr preferRelativeResize="0"/>
          <p:nvPr/>
        </p:nvPicPr>
        <p:blipFill>
          <a:blip r:embed="rId3">
            <a:alphaModFix/>
          </a:blip>
          <a:stretch>
            <a:fillRect/>
          </a:stretch>
        </p:blipFill>
        <p:spPr>
          <a:xfrm>
            <a:off x="0" y="778850"/>
            <a:ext cx="9143999" cy="4364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e6b55521f2_0_351"/>
          <p:cNvSpPr txBox="1"/>
          <p:nvPr/>
        </p:nvSpPr>
        <p:spPr>
          <a:xfrm>
            <a:off x="152400" y="1524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solidFill>
                  <a:srgbClr val="242424"/>
                </a:solidFill>
                <a:highlight>
                  <a:srgbClr val="FFFFFF"/>
                </a:highlight>
                <a:latin typeface="Roboto"/>
                <a:ea typeface="Roboto"/>
                <a:cs typeface="Roboto"/>
                <a:sym typeface="Roboto"/>
              </a:rPr>
              <a:t>Ficha técnica</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p:txBody>
      </p:sp>
      <p:pic>
        <p:nvPicPr>
          <p:cNvPr id="496" name="Google Shape;496;g2e6b55521f2_0_351"/>
          <p:cNvPicPr preferRelativeResize="0"/>
          <p:nvPr/>
        </p:nvPicPr>
        <p:blipFill>
          <a:blip r:embed="rId3">
            <a:alphaModFix/>
          </a:blip>
          <a:stretch>
            <a:fillRect/>
          </a:stretch>
        </p:blipFill>
        <p:spPr>
          <a:xfrm>
            <a:off x="0" y="837650"/>
            <a:ext cx="9144001" cy="43058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e6b55521f2_0_357"/>
          <p:cNvSpPr txBox="1"/>
          <p:nvPr/>
        </p:nvSpPr>
        <p:spPr>
          <a:xfrm>
            <a:off x="152400" y="1524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solidFill>
                  <a:srgbClr val="242424"/>
                </a:solidFill>
                <a:highlight>
                  <a:srgbClr val="FFFFFF"/>
                </a:highlight>
                <a:latin typeface="Roboto"/>
                <a:ea typeface="Roboto"/>
                <a:cs typeface="Roboto"/>
                <a:sym typeface="Roboto"/>
              </a:rPr>
              <a:t>Ficha técnica</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242424"/>
              </a:solidFill>
              <a:highlight>
                <a:srgbClr val="FFFFFF"/>
              </a:highlight>
              <a:latin typeface="Roboto"/>
              <a:ea typeface="Roboto"/>
              <a:cs typeface="Roboto"/>
              <a:sym typeface="Roboto"/>
            </a:endParaRPr>
          </a:p>
        </p:txBody>
      </p:sp>
      <p:pic>
        <p:nvPicPr>
          <p:cNvPr id="502" name="Google Shape;502;g2e6b55521f2_0_357"/>
          <p:cNvPicPr preferRelativeResize="0"/>
          <p:nvPr/>
        </p:nvPicPr>
        <p:blipFill>
          <a:blip r:embed="rId3">
            <a:alphaModFix/>
          </a:blip>
          <a:stretch>
            <a:fillRect/>
          </a:stretch>
        </p:blipFill>
        <p:spPr>
          <a:xfrm>
            <a:off x="0" y="778875"/>
            <a:ext cx="9144000" cy="4364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119c7005d6_0_3"/>
          <p:cNvSpPr txBox="1"/>
          <p:nvPr/>
        </p:nvSpPr>
        <p:spPr>
          <a:xfrm>
            <a:off x="123025" y="235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solidFill>
                  <a:srgbClr val="242424"/>
                </a:solidFill>
                <a:highlight>
                  <a:srgbClr val="FFFFFF"/>
                </a:highlight>
                <a:latin typeface="Roboto"/>
                <a:ea typeface="Roboto"/>
                <a:cs typeface="Roboto"/>
                <a:sym typeface="Roboto"/>
              </a:rPr>
              <a:t>Casos de uso </a:t>
            </a:r>
            <a:r>
              <a:rPr lang="es-MX" sz="1800">
                <a:solidFill>
                  <a:srgbClr val="242424"/>
                </a:solidFill>
                <a:highlight>
                  <a:srgbClr val="FFFFFF"/>
                </a:highlight>
                <a:latin typeface="Roboto"/>
                <a:ea typeface="Roboto"/>
                <a:cs typeface="Roboto"/>
                <a:sym typeface="Roboto"/>
              </a:rPr>
              <a:t>extendido</a:t>
            </a:r>
            <a:endParaRPr/>
          </a:p>
        </p:txBody>
      </p:sp>
      <p:pic>
        <p:nvPicPr>
          <p:cNvPr id="508" name="Google Shape;508;g2119c7005d6_0_3"/>
          <p:cNvPicPr preferRelativeResize="0"/>
          <p:nvPr/>
        </p:nvPicPr>
        <p:blipFill>
          <a:blip r:embed="rId3">
            <a:alphaModFix/>
          </a:blip>
          <a:stretch>
            <a:fillRect/>
          </a:stretch>
        </p:blipFill>
        <p:spPr>
          <a:xfrm>
            <a:off x="0" y="772525"/>
            <a:ext cx="8649114" cy="4370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119c7005d6_0_6"/>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1800">
                <a:solidFill>
                  <a:srgbClr val="242424"/>
                </a:solidFill>
                <a:highlight>
                  <a:srgbClr val="FFFFFF"/>
                </a:highlight>
                <a:latin typeface="Roboto"/>
                <a:ea typeface="Roboto"/>
                <a:cs typeface="Roboto"/>
                <a:sym typeface="Roboto"/>
              </a:rPr>
              <a:t>modelo</a:t>
            </a:r>
            <a:r>
              <a:rPr lang="es-MX" sz="1800">
                <a:solidFill>
                  <a:srgbClr val="242424"/>
                </a:solidFill>
                <a:highlight>
                  <a:srgbClr val="FFFFFF"/>
                </a:highlight>
                <a:latin typeface="Roboto"/>
                <a:ea typeface="Roboto"/>
                <a:cs typeface="Roboto"/>
                <a:sym typeface="Roboto"/>
              </a:rPr>
              <a:t> entidad </a:t>
            </a:r>
            <a:r>
              <a:rPr lang="es-MX" sz="1800">
                <a:solidFill>
                  <a:srgbClr val="242424"/>
                </a:solidFill>
                <a:highlight>
                  <a:srgbClr val="FFFFFF"/>
                </a:highlight>
                <a:latin typeface="Roboto"/>
                <a:ea typeface="Roboto"/>
                <a:cs typeface="Roboto"/>
                <a:sym typeface="Roboto"/>
              </a:rPr>
              <a:t>relación</a:t>
            </a:r>
            <a:endParaRPr/>
          </a:p>
        </p:txBody>
      </p:sp>
      <p:pic>
        <p:nvPicPr>
          <p:cNvPr id="514" name="Google Shape;514;g2119c7005d6_0_6"/>
          <p:cNvPicPr preferRelativeResize="0"/>
          <p:nvPr/>
        </p:nvPicPr>
        <p:blipFill>
          <a:blip r:embed="rId3">
            <a:alphaModFix/>
          </a:blip>
          <a:stretch>
            <a:fillRect/>
          </a:stretch>
        </p:blipFill>
        <p:spPr>
          <a:xfrm>
            <a:off x="1139150" y="427625"/>
            <a:ext cx="6850725" cy="46695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2119c7005d6_0_9"/>
          <p:cNvSpPr txBox="1"/>
          <p:nvPr/>
        </p:nvSpPr>
        <p:spPr>
          <a:xfrm>
            <a:off x="971550" y="2240850"/>
            <a:ext cx="7200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3100"/>
              <a:t> N</a:t>
            </a:r>
            <a:r>
              <a:rPr lang="es-MX" sz="3100"/>
              <a:t>ormalización</a:t>
            </a:r>
            <a:r>
              <a:rPr lang="es-MX" sz="3100"/>
              <a:t> de modelo </a:t>
            </a:r>
            <a:r>
              <a:rPr lang="es-MX" sz="3100"/>
              <a:t>relacional</a:t>
            </a:r>
            <a:r>
              <a:rPr lang="es-MX" sz="3100"/>
              <a:t> </a:t>
            </a:r>
            <a:endParaRPr sz="31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11bfda3440_0_51"/>
          <p:cNvSpPr txBox="1"/>
          <p:nvPr/>
        </p:nvSpPr>
        <p:spPr>
          <a:xfrm>
            <a:off x="2010000" y="2248500"/>
            <a:ext cx="512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3000">
                <a:solidFill>
                  <a:schemeClr val="dk1"/>
                </a:solidFill>
              </a:rPr>
              <a:t>Modelo relacional cliente</a:t>
            </a:r>
            <a:endParaRPr sz="36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119c7005d6_0_15"/>
          <p:cNvSpPr txBox="1"/>
          <p:nvPr/>
        </p:nvSpPr>
        <p:spPr>
          <a:xfrm>
            <a:off x="0" y="0"/>
            <a:ext cx="668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cliente sin normalizar</a:t>
            </a:r>
            <a:endParaRPr sz="2500">
              <a:solidFill>
                <a:schemeClr val="dk1"/>
              </a:solidFill>
            </a:endParaRPr>
          </a:p>
        </p:txBody>
      </p:sp>
      <p:pic>
        <p:nvPicPr>
          <p:cNvPr id="530" name="Google Shape;530;g2119c7005d6_0_15"/>
          <p:cNvPicPr preferRelativeResize="0"/>
          <p:nvPr/>
        </p:nvPicPr>
        <p:blipFill>
          <a:blip r:embed="rId3">
            <a:alphaModFix/>
          </a:blip>
          <a:stretch>
            <a:fillRect/>
          </a:stretch>
        </p:blipFill>
        <p:spPr>
          <a:xfrm>
            <a:off x="152400" y="1743350"/>
            <a:ext cx="8839199" cy="165679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119c7005d6_0_18"/>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cliente </a:t>
            </a:r>
            <a:r>
              <a:rPr lang="es-MX" sz="2500">
                <a:solidFill>
                  <a:schemeClr val="dk1"/>
                </a:solidFill>
              </a:rPr>
              <a:t>1NF</a:t>
            </a:r>
            <a:endParaRPr sz="2500">
              <a:solidFill>
                <a:schemeClr val="dk1"/>
              </a:solidFill>
            </a:endParaRPr>
          </a:p>
        </p:txBody>
      </p:sp>
      <p:pic>
        <p:nvPicPr>
          <p:cNvPr id="536" name="Google Shape;536;g2119c7005d6_0_18"/>
          <p:cNvPicPr preferRelativeResize="0"/>
          <p:nvPr/>
        </p:nvPicPr>
        <p:blipFill>
          <a:blip r:embed="rId3">
            <a:alphaModFix/>
          </a:blip>
          <a:stretch>
            <a:fillRect/>
          </a:stretch>
        </p:blipFill>
        <p:spPr>
          <a:xfrm>
            <a:off x="86925" y="1794775"/>
            <a:ext cx="8839201" cy="15539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c80f9a32cd_0_22"/>
          <p:cNvSpPr txBox="1"/>
          <p:nvPr/>
        </p:nvSpPr>
        <p:spPr>
          <a:xfrm>
            <a:off x="1681200" y="1609800"/>
            <a:ext cx="5781600" cy="19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MX" sz="1700">
                <a:solidFill>
                  <a:srgbClr val="212529"/>
                </a:solidFill>
                <a:latin typeface="Verdana"/>
                <a:ea typeface="Verdana"/>
                <a:cs typeface="Verdana"/>
                <a:sym typeface="Verdana"/>
              </a:rPr>
              <a:t>P</a:t>
            </a:r>
            <a:r>
              <a:rPr b="1" lang="es-MX" sz="1700">
                <a:solidFill>
                  <a:srgbClr val="212529"/>
                </a:solidFill>
                <a:latin typeface="Verdana"/>
                <a:ea typeface="Verdana"/>
                <a:cs typeface="Verdana"/>
                <a:sym typeface="Verdana"/>
              </a:rPr>
              <a:t>regunta problema</a:t>
            </a:r>
            <a:endParaRPr b="1" sz="1700">
              <a:solidFill>
                <a:srgbClr val="212529"/>
              </a:solidFill>
              <a:latin typeface="Verdana"/>
              <a:ea typeface="Verdana"/>
              <a:cs typeface="Verdana"/>
              <a:sym typeface="Verdana"/>
            </a:endParaRPr>
          </a:p>
          <a:p>
            <a:pPr indent="0" lvl="0" marL="0" rtl="0" algn="ctr">
              <a:spcBef>
                <a:spcPts val="0"/>
              </a:spcBef>
              <a:spcAft>
                <a:spcPts val="0"/>
              </a:spcAft>
              <a:buNone/>
            </a:pPr>
            <a:r>
              <a:t/>
            </a:r>
            <a:endParaRPr sz="1100">
              <a:solidFill>
                <a:srgbClr val="212529"/>
              </a:solidFill>
              <a:latin typeface="Verdana"/>
              <a:ea typeface="Verdana"/>
              <a:cs typeface="Verdana"/>
              <a:sym typeface="Verdana"/>
            </a:endParaRPr>
          </a:p>
          <a:p>
            <a:pPr indent="0" lvl="0" marL="0" rtl="0" algn="ctr">
              <a:spcBef>
                <a:spcPts val="0"/>
              </a:spcBef>
              <a:spcAft>
                <a:spcPts val="0"/>
              </a:spcAft>
              <a:buNone/>
            </a:pPr>
            <a:r>
              <a:rPr lang="es-MX" sz="1700">
                <a:solidFill>
                  <a:srgbClr val="212529"/>
                </a:solidFill>
                <a:latin typeface="Verdana"/>
                <a:ea typeface="Verdana"/>
                <a:cs typeface="Verdana"/>
                <a:sym typeface="Verdana"/>
              </a:rPr>
              <a:t>¿Cómo puede un software de gestión de ventas de ropa mejorar la experiencia del cliente, optimizar las operaciones comerciales y aumentar la rentabilidad en un entorno minorista altamente competitivo y en constante cambio?</a:t>
            </a:r>
            <a:endParaRPr sz="1700">
              <a:solidFill>
                <a:srgbClr val="212529"/>
              </a:solidFill>
              <a:latin typeface="Verdana"/>
              <a:ea typeface="Verdana"/>
              <a:cs typeface="Verdana"/>
              <a:sym typeface="Verdan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11bfda3440_0_58"/>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cliente </a:t>
            </a:r>
            <a:r>
              <a:rPr lang="es-MX" sz="2500">
                <a:solidFill>
                  <a:schemeClr val="dk1"/>
                </a:solidFill>
              </a:rPr>
              <a:t>2NF</a:t>
            </a:r>
            <a:endParaRPr sz="2500">
              <a:solidFill>
                <a:schemeClr val="dk1"/>
              </a:solidFill>
            </a:endParaRPr>
          </a:p>
        </p:txBody>
      </p:sp>
      <p:pic>
        <p:nvPicPr>
          <p:cNvPr id="542" name="Google Shape;542;g211bfda3440_0_58"/>
          <p:cNvPicPr preferRelativeResize="0"/>
          <p:nvPr/>
        </p:nvPicPr>
        <p:blipFill rotWithShape="1">
          <a:blip r:embed="rId3">
            <a:alphaModFix/>
          </a:blip>
          <a:srcRect b="52954" l="0" r="0" t="0"/>
          <a:stretch/>
        </p:blipFill>
        <p:spPr>
          <a:xfrm>
            <a:off x="808175" y="626975"/>
            <a:ext cx="7296150" cy="1944775"/>
          </a:xfrm>
          <a:prstGeom prst="rect">
            <a:avLst/>
          </a:prstGeom>
          <a:noFill/>
          <a:ln>
            <a:noFill/>
          </a:ln>
        </p:spPr>
      </p:pic>
      <p:pic>
        <p:nvPicPr>
          <p:cNvPr id="543" name="Google Shape;543;g211bfda3440_0_58"/>
          <p:cNvPicPr preferRelativeResize="0"/>
          <p:nvPr/>
        </p:nvPicPr>
        <p:blipFill rotWithShape="1">
          <a:blip r:embed="rId3">
            <a:alphaModFix/>
          </a:blip>
          <a:srcRect b="0" l="45042" r="0" t="51300"/>
          <a:stretch/>
        </p:blipFill>
        <p:spPr>
          <a:xfrm>
            <a:off x="3709625" y="2710450"/>
            <a:ext cx="4009849" cy="20131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11bfda3440_0_94"/>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cliente </a:t>
            </a:r>
            <a:r>
              <a:rPr lang="es-MX" sz="2500">
                <a:solidFill>
                  <a:schemeClr val="dk1"/>
                </a:solidFill>
              </a:rPr>
              <a:t>3NF</a:t>
            </a:r>
            <a:endParaRPr sz="2500">
              <a:solidFill>
                <a:schemeClr val="dk1"/>
              </a:solidFill>
            </a:endParaRPr>
          </a:p>
        </p:txBody>
      </p:sp>
      <p:pic>
        <p:nvPicPr>
          <p:cNvPr id="549" name="Google Shape;549;g211bfda3440_0_94"/>
          <p:cNvPicPr preferRelativeResize="0"/>
          <p:nvPr/>
        </p:nvPicPr>
        <p:blipFill>
          <a:blip r:embed="rId3">
            <a:alphaModFix/>
          </a:blip>
          <a:stretch>
            <a:fillRect/>
          </a:stretch>
        </p:blipFill>
        <p:spPr>
          <a:xfrm>
            <a:off x="318325" y="695388"/>
            <a:ext cx="4078675" cy="1572225"/>
          </a:xfrm>
          <a:prstGeom prst="rect">
            <a:avLst/>
          </a:prstGeom>
          <a:noFill/>
          <a:ln>
            <a:noFill/>
          </a:ln>
        </p:spPr>
      </p:pic>
      <p:pic>
        <p:nvPicPr>
          <p:cNvPr id="550" name="Google Shape;550;g211bfda3440_0_94"/>
          <p:cNvPicPr preferRelativeResize="0"/>
          <p:nvPr/>
        </p:nvPicPr>
        <p:blipFill>
          <a:blip r:embed="rId4">
            <a:alphaModFix/>
          </a:blip>
          <a:stretch>
            <a:fillRect/>
          </a:stretch>
        </p:blipFill>
        <p:spPr>
          <a:xfrm>
            <a:off x="726100" y="2710538"/>
            <a:ext cx="2066925" cy="1800225"/>
          </a:xfrm>
          <a:prstGeom prst="rect">
            <a:avLst/>
          </a:prstGeom>
          <a:noFill/>
          <a:ln>
            <a:noFill/>
          </a:ln>
        </p:spPr>
      </p:pic>
      <p:pic>
        <p:nvPicPr>
          <p:cNvPr id="551" name="Google Shape;551;g211bfda3440_0_94"/>
          <p:cNvPicPr preferRelativeResize="0"/>
          <p:nvPr/>
        </p:nvPicPr>
        <p:blipFill>
          <a:blip r:embed="rId5">
            <a:alphaModFix/>
          </a:blip>
          <a:stretch>
            <a:fillRect/>
          </a:stretch>
        </p:blipFill>
        <p:spPr>
          <a:xfrm>
            <a:off x="4549400" y="721800"/>
            <a:ext cx="3105150" cy="1885950"/>
          </a:xfrm>
          <a:prstGeom prst="rect">
            <a:avLst/>
          </a:prstGeom>
          <a:noFill/>
          <a:ln>
            <a:noFill/>
          </a:ln>
        </p:spPr>
      </p:pic>
      <p:pic>
        <p:nvPicPr>
          <p:cNvPr id="552" name="Google Shape;552;g211bfda3440_0_94"/>
          <p:cNvPicPr preferRelativeResize="0"/>
          <p:nvPr/>
        </p:nvPicPr>
        <p:blipFill>
          <a:blip r:embed="rId6">
            <a:alphaModFix/>
          </a:blip>
          <a:stretch>
            <a:fillRect/>
          </a:stretch>
        </p:blipFill>
        <p:spPr>
          <a:xfrm>
            <a:off x="3085525" y="2653400"/>
            <a:ext cx="2066925" cy="1857375"/>
          </a:xfrm>
          <a:prstGeom prst="rect">
            <a:avLst/>
          </a:prstGeom>
          <a:noFill/>
          <a:ln>
            <a:noFill/>
          </a:ln>
        </p:spPr>
      </p:pic>
      <p:pic>
        <p:nvPicPr>
          <p:cNvPr id="553" name="Google Shape;553;g211bfda3440_0_94"/>
          <p:cNvPicPr preferRelativeResize="0"/>
          <p:nvPr/>
        </p:nvPicPr>
        <p:blipFill>
          <a:blip r:embed="rId7">
            <a:alphaModFix/>
          </a:blip>
          <a:stretch>
            <a:fillRect/>
          </a:stretch>
        </p:blipFill>
        <p:spPr>
          <a:xfrm>
            <a:off x="5304850" y="2760150"/>
            <a:ext cx="3095625" cy="18192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11bfda3440_0_74"/>
          <p:cNvSpPr txBox="1"/>
          <p:nvPr/>
        </p:nvSpPr>
        <p:spPr>
          <a:xfrm>
            <a:off x="2010000" y="2248500"/>
            <a:ext cx="512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3000">
                <a:solidFill>
                  <a:schemeClr val="dk1"/>
                </a:solidFill>
              </a:rPr>
              <a:t>Modelo relacional </a:t>
            </a:r>
            <a:r>
              <a:rPr lang="es-MX" sz="3000">
                <a:solidFill>
                  <a:schemeClr val="dk1"/>
                </a:solidFill>
              </a:rPr>
              <a:t>empleado</a:t>
            </a:r>
            <a:endParaRPr sz="36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11bfda3440_0_78"/>
          <p:cNvSpPr txBox="1"/>
          <p:nvPr/>
        </p:nvSpPr>
        <p:spPr>
          <a:xfrm>
            <a:off x="0" y="0"/>
            <a:ext cx="668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empleado </a:t>
            </a:r>
            <a:r>
              <a:rPr lang="es-MX" sz="2500">
                <a:solidFill>
                  <a:schemeClr val="dk1"/>
                </a:solidFill>
              </a:rPr>
              <a:t>sin normalizar</a:t>
            </a:r>
            <a:endParaRPr sz="2500">
              <a:solidFill>
                <a:schemeClr val="dk1"/>
              </a:solidFill>
            </a:endParaRPr>
          </a:p>
        </p:txBody>
      </p:sp>
      <p:pic>
        <p:nvPicPr>
          <p:cNvPr id="564" name="Google Shape;564;g211bfda3440_0_78"/>
          <p:cNvPicPr preferRelativeResize="0"/>
          <p:nvPr/>
        </p:nvPicPr>
        <p:blipFill>
          <a:blip r:embed="rId3">
            <a:alphaModFix/>
          </a:blip>
          <a:stretch>
            <a:fillRect/>
          </a:stretch>
        </p:blipFill>
        <p:spPr>
          <a:xfrm>
            <a:off x="89200" y="1693625"/>
            <a:ext cx="8839201" cy="141565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11bfda3440_0_83"/>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empleado </a:t>
            </a:r>
            <a:r>
              <a:rPr lang="es-MX" sz="2500">
                <a:solidFill>
                  <a:schemeClr val="dk1"/>
                </a:solidFill>
              </a:rPr>
              <a:t>1NF</a:t>
            </a:r>
            <a:endParaRPr sz="2500">
              <a:solidFill>
                <a:schemeClr val="dk1"/>
              </a:solidFill>
            </a:endParaRPr>
          </a:p>
        </p:txBody>
      </p:sp>
      <p:pic>
        <p:nvPicPr>
          <p:cNvPr id="570" name="Google Shape;570;g211bfda3440_0_83"/>
          <p:cNvPicPr preferRelativeResize="0"/>
          <p:nvPr/>
        </p:nvPicPr>
        <p:blipFill>
          <a:blip r:embed="rId3">
            <a:alphaModFix/>
          </a:blip>
          <a:stretch>
            <a:fillRect/>
          </a:stretch>
        </p:blipFill>
        <p:spPr>
          <a:xfrm>
            <a:off x="152400" y="1903438"/>
            <a:ext cx="8839199" cy="133662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11bfda3440_0_88"/>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empleado </a:t>
            </a:r>
            <a:r>
              <a:rPr lang="es-MX" sz="2500">
                <a:solidFill>
                  <a:schemeClr val="dk1"/>
                </a:solidFill>
              </a:rPr>
              <a:t>2NF</a:t>
            </a:r>
            <a:endParaRPr sz="2500">
              <a:solidFill>
                <a:schemeClr val="dk1"/>
              </a:solidFill>
            </a:endParaRPr>
          </a:p>
        </p:txBody>
      </p:sp>
      <p:pic>
        <p:nvPicPr>
          <p:cNvPr id="576" name="Google Shape;576;g211bfda3440_0_88"/>
          <p:cNvPicPr preferRelativeResize="0"/>
          <p:nvPr/>
        </p:nvPicPr>
        <p:blipFill>
          <a:blip r:embed="rId3">
            <a:alphaModFix/>
          </a:blip>
          <a:stretch>
            <a:fillRect/>
          </a:stretch>
        </p:blipFill>
        <p:spPr>
          <a:xfrm>
            <a:off x="152400" y="721800"/>
            <a:ext cx="8839200" cy="395042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11bfda3440_0_123"/>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empleado 3NF</a:t>
            </a:r>
            <a:endParaRPr sz="2500">
              <a:solidFill>
                <a:schemeClr val="dk1"/>
              </a:solidFill>
            </a:endParaRPr>
          </a:p>
        </p:txBody>
      </p:sp>
      <p:pic>
        <p:nvPicPr>
          <p:cNvPr id="582" name="Google Shape;582;g211bfda3440_0_123"/>
          <p:cNvPicPr preferRelativeResize="0"/>
          <p:nvPr/>
        </p:nvPicPr>
        <p:blipFill>
          <a:blip r:embed="rId3">
            <a:alphaModFix/>
          </a:blip>
          <a:stretch>
            <a:fillRect/>
          </a:stretch>
        </p:blipFill>
        <p:spPr>
          <a:xfrm>
            <a:off x="152400" y="721800"/>
            <a:ext cx="8839200" cy="375232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11bfda3440_0_47"/>
          <p:cNvSpPr txBox="1"/>
          <p:nvPr/>
        </p:nvSpPr>
        <p:spPr>
          <a:xfrm>
            <a:off x="2010000" y="2287050"/>
            <a:ext cx="512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3000">
                <a:solidFill>
                  <a:schemeClr val="dk1"/>
                </a:solidFill>
              </a:rPr>
              <a:t>Modelo relacional producto</a:t>
            </a:r>
            <a:endParaRPr sz="36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119c7005d6_0_12"/>
          <p:cNvSpPr txBox="1"/>
          <p:nvPr/>
        </p:nvSpPr>
        <p:spPr>
          <a:xfrm>
            <a:off x="152400" y="86550"/>
            <a:ext cx="7825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a:t>
            </a:r>
            <a:r>
              <a:rPr lang="es-MX" sz="2500">
                <a:solidFill>
                  <a:schemeClr val="dk1"/>
                </a:solidFill>
              </a:rPr>
              <a:t>odelo relacional producto sin normalizar</a:t>
            </a:r>
            <a:endParaRPr sz="2500">
              <a:solidFill>
                <a:schemeClr val="dk1"/>
              </a:solidFill>
            </a:endParaRPr>
          </a:p>
        </p:txBody>
      </p:sp>
      <p:pic>
        <p:nvPicPr>
          <p:cNvPr id="593" name="Google Shape;593;g2119c7005d6_0_12"/>
          <p:cNvPicPr preferRelativeResize="0"/>
          <p:nvPr/>
        </p:nvPicPr>
        <p:blipFill>
          <a:blip r:embed="rId3">
            <a:alphaModFix/>
          </a:blip>
          <a:stretch>
            <a:fillRect/>
          </a:stretch>
        </p:blipFill>
        <p:spPr>
          <a:xfrm>
            <a:off x="152400" y="808350"/>
            <a:ext cx="8166100" cy="2050400"/>
          </a:xfrm>
          <a:prstGeom prst="rect">
            <a:avLst/>
          </a:prstGeom>
          <a:noFill/>
          <a:ln>
            <a:noFill/>
          </a:ln>
        </p:spPr>
      </p:pic>
      <p:pic>
        <p:nvPicPr>
          <p:cNvPr id="594" name="Google Shape;594;g2119c7005d6_0_12"/>
          <p:cNvPicPr preferRelativeResize="0"/>
          <p:nvPr/>
        </p:nvPicPr>
        <p:blipFill>
          <a:blip r:embed="rId4">
            <a:alphaModFix/>
          </a:blip>
          <a:stretch>
            <a:fillRect/>
          </a:stretch>
        </p:blipFill>
        <p:spPr>
          <a:xfrm>
            <a:off x="936675" y="2947650"/>
            <a:ext cx="6597549" cy="19799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11bfda3440_0_39"/>
          <p:cNvSpPr txBox="1"/>
          <p:nvPr/>
        </p:nvSpPr>
        <p:spPr>
          <a:xfrm>
            <a:off x="97350" y="140625"/>
            <a:ext cx="6484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producto 1NF</a:t>
            </a:r>
            <a:endParaRPr sz="2500">
              <a:solidFill>
                <a:schemeClr val="dk1"/>
              </a:solidFill>
            </a:endParaRPr>
          </a:p>
        </p:txBody>
      </p:sp>
      <p:pic>
        <p:nvPicPr>
          <p:cNvPr id="600" name="Google Shape;600;g211bfda3440_0_39"/>
          <p:cNvPicPr preferRelativeResize="0"/>
          <p:nvPr/>
        </p:nvPicPr>
        <p:blipFill>
          <a:blip r:embed="rId3">
            <a:alphaModFix/>
          </a:blip>
          <a:stretch>
            <a:fillRect/>
          </a:stretch>
        </p:blipFill>
        <p:spPr>
          <a:xfrm>
            <a:off x="152400" y="862425"/>
            <a:ext cx="8839202" cy="2036566"/>
          </a:xfrm>
          <a:prstGeom prst="rect">
            <a:avLst/>
          </a:prstGeom>
          <a:noFill/>
          <a:ln>
            <a:noFill/>
          </a:ln>
        </p:spPr>
      </p:pic>
      <p:pic>
        <p:nvPicPr>
          <p:cNvPr id="601" name="Google Shape;601;g211bfda3440_0_39"/>
          <p:cNvPicPr preferRelativeResize="0"/>
          <p:nvPr/>
        </p:nvPicPr>
        <p:blipFill>
          <a:blip r:embed="rId4">
            <a:alphaModFix/>
          </a:blip>
          <a:stretch>
            <a:fillRect/>
          </a:stretch>
        </p:blipFill>
        <p:spPr>
          <a:xfrm>
            <a:off x="1574800" y="3203791"/>
            <a:ext cx="5844429" cy="19397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f3c3c5cb2d_1_35"/>
          <p:cNvSpPr txBox="1"/>
          <p:nvPr/>
        </p:nvSpPr>
        <p:spPr>
          <a:xfrm>
            <a:off x="1071750" y="1071000"/>
            <a:ext cx="7000500" cy="3001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s-MX" sz="2100">
                <a:solidFill>
                  <a:schemeClr val="dk1"/>
                </a:solidFill>
              </a:rPr>
              <a:t>Justificación del proyecto</a:t>
            </a:r>
            <a:br>
              <a:rPr b="1" lang="es-MX" sz="2100">
                <a:solidFill>
                  <a:schemeClr val="dk1"/>
                </a:solidFill>
              </a:rPr>
            </a:br>
            <a:endParaRPr b="1" sz="2100">
              <a:solidFill>
                <a:schemeClr val="dk1"/>
              </a:solidFill>
            </a:endParaRPr>
          </a:p>
          <a:p>
            <a:pPr indent="0" lvl="0" marL="0" rtl="0" algn="l">
              <a:spcBef>
                <a:spcPts val="0"/>
              </a:spcBef>
              <a:spcAft>
                <a:spcPts val="0"/>
              </a:spcAft>
              <a:buClr>
                <a:schemeClr val="dk1"/>
              </a:buClr>
              <a:buSzPts val="1100"/>
              <a:buFont typeface="Arial"/>
              <a:buNone/>
            </a:pPr>
            <a:r>
              <a:rPr lang="es-MX" sz="2100">
                <a:solidFill>
                  <a:srgbClr val="0D0D0D"/>
                </a:solidFill>
                <a:highlight>
                  <a:srgbClr val="FFFFFF"/>
                </a:highlight>
              </a:rPr>
              <a:t>Surge para abordar las limitaciones actuales en la venta de ropa en línea, ofreciendo innovación en presentación de productos, moda vanguardista, opciones sostenibles y una comunidad interactiva. La justificación se basa en llenar estas brechas, adaptarse a las tendencias del consumidor y proporcionar una experiencia de compra única y ética que falta en las plataformas existentes.</a:t>
            </a:r>
            <a:endParaRPr b="1" sz="2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11bfda3440_0_31"/>
          <p:cNvSpPr txBox="1"/>
          <p:nvPr/>
        </p:nvSpPr>
        <p:spPr>
          <a:xfrm>
            <a:off x="0" y="0"/>
            <a:ext cx="676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a:t>
            </a:r>
            <a:r>
              <a:rPr lang="es-MX" sz="2500">
                <a:solidFill>
                  <a:schemeClr val="dk1"/>
                </a:solidFill>
              </a:rPr>
              <a:t>relacional producto 2NF</a:t>
            </a:r>
            <a:endParaRPr sz="2500">
              <a:solidFill>
                <a:schemeClr val="dk1"/>
              </a:solidFill>
            </a:endParaRPr>
          </a:p>
        </p:txBody>
      </p:sp>
      <p:pic>
        <p:nvPicPr>
          <p:cNvPr id="607" name="Google Shape;607;g211bfda3440_0_31"/>
          <p:cNvPicPr preferRelativeResize="0"/>
          <p:nvPr/>
        </p:nvPicPr>
        <p:blipFill>
          <a:blip r:embed="rId3">
            <a:alphaModFix/>
          </a:blip>
          <a:stretch>
            <a:fillRect/>
          </a:stretch>
        </p:blipFill>
        <p:spPr>
          <a:xfrm>
            <a:off x="152400" y="1239038"/>
            <a:ext cx="8839201" cy="266542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11bfda3440_0_35"/>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a:t>
            </a:r>
            <a:r>
              <a:rPr lang="es-MX" sz="2500">
                <a:solidFill>
                  <a:schemeClr val="dk1"/>
                </a:solidFill>
              </a:rPr>
              <a:t>relacional producto 3NF</a:t>
            </a:r>
            <a:endParaRPr sz="2500">
              <a:solidFill>
                <a:schemeClr val="dk1"/>
              </a:solidFill>
            </a:endParaRPr>
          </a:p>
        </p:txBody>
      </p:sp>
      <p:pic>
        <p:nvPicPr>
          <p:cNvPr id="613" name="Google Shape;613;g211bfda3440_0_35"/>
          <p:cNvPicPr preferRelativeResize="0"/>
          <p:nvPr/>
        </p:nvPicPr>
        <p:blipFill>
          <a:blip r:embed="rId3">
            <a:alphaModFix/>
          </a:blip>
          <a:stretch>
            <a:fillRect/>
          </a:stretch>
        </p:blipFill>
        <p:spPr>
          <a:xfrm>
            <a:off x="0" y="1009192"/>
            <a:ext cx="9144000" cy="292545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11bfda3440_0_129"/>
          <p:cNvSpPr txBox="1"/>
          <p:nvPr/>
        </p:nvSpPr>
        <p:spPr>
          <a:xfrm>
            <a:off x="2010000" y="2248500"/>
            <a:ext cx="512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300">
                <a:solidFill>
                  <a:schemeClr val="dk1"/>
                </a:solidFill>
              </a:rPr>
              <a:t>Modelo relacional d</a:t>
            </a:r>
            <a:r>
              <a:rPr lang="es-MX" sz="2300">
                <a:solidFill>
                  <a:schemeClr val="dk1"/>
                </a:solidFill>
              </a:rPr>
              <a:t>etalles ventas </a:t>
            </a:r>
            <a:endParaRPr sz="29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11bfda3440_0_133"/>
          <p:cNvSpPr txBox="1"/>
          <p:nvPr/>
        </p:nvSpPr>
        <p:spPr>
          <a:xfrm>
            <a:off x="0" y="0"/>
            <a:ext cx="6683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detalles ventas </a:t>
            </a:r>
            <a:r>
              <a:rPr lang="es-MX" sz="2500">
                <a:solidFill>
                  <a:schemeClr val="dk1"/>
                </a:solidFill>
              </a:rPr>
              <a:t>sin normalizar</a:t>
            </a:r>
            <a:endParaRPr sz="2500">
              <a:solidFill>
                <a:schemeClr val="dk1"/>
              </a:solidFill>
            </a:endParaRPr>
          </a:p>
        </p:txBody>
      </p:sp>
      <p:pic>
        <p:nvPicPr>
          <p:cNvPr id="624" name="Google Shape;624;g211bfda3440_0_133"/>
          <p:cNvPicPr preferRelativeResize="0"/>
          <p:nvPr/>
        </p:nvPicPr>
        <p:blipFill rotWithShape="1">
          <a:blip r:embed="rId3">
            <a:alphaModFix/>
          </a:blip>
          <a:srcRect b="0" l="0" r="46552" t="0"/>
          <a:stretch/>
        </p:blipFill>
        <p:spPr>
          <a:xfrm>
            <a:off x="152400" y="1150375"/>
            <a:ext cx="5473701" cy="1369550"/>
          </a:xfrm>
          <a:prstGeom prst="rect">
            <a:avLst/>
          </a:prstGeom>
          <a:noFill/>
          <a:ln>
            <a:noFill/>
          </a:ln>
        </p:spPr>
      </p:pic>
      <p:pic>
        <p:nvPicPr>
          <p:cNvPr id="625" name="Google Shape;625;g211bfda3440_0_133"/>
          <p:cNvPicPr preferRelativeResize="0"/>
          <p:nvPr/>
        </p:nvPicPr>
        <p:blipFill rotWithShape="1">
          <a:blip r:embed="rId3">
            <a:alphaModFix/>
          </a:blip>
          <a:srcRect b="0" l="53161" r="0" t="0"/>
          <a:stretch/>
        </p:blipFill>
        <p:spPr>
          <a:xfrm>
            <a:off x="3975100" y="2716000"/>
            <a:ext cx="4673599" cy="1369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211bfda3440_0_138"/>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detalles ventas </a:t>
            </a:r>
            <a:r>
              <a:rPr lang="es-MX" sz="2500">
                <a:solidFill>
                  <a:schemeClr val="dk1"/>
                </a:solidFill>
              </a:rPr>
              <a:t>1NF</a:t>
            </a:r>
            <a:endParaRPr sz="2500">
              <a:solidFill>
                <a:schemeClr val="dk1"/>
              </a:solidFill>
            </a:endParaRPr>
          </a:p>
        </p:txBody>
      </p:sp>
      <p:pic>
        <p:nvPicPr>
          <p:cNvPr id="631" name="Google Shape;631;g211bfda3440_0_138"/>
          <p:cNvPicPr preferRelativeResize="0"/>
          <p:nvPr/>
        </p:nvPicPr>
        <p:blipFill rotWithShape="1">
          <a:blip r:embed="rId3">
            <a:alphaModFix/>
          </a:blip>
          <a:srcRect b="0" l="51150" r="0" t="0"/>
          <a:stretch/>
        </p:blipFill>
        <p:spPr>
          <a:xfrm>
            <a:off x="3594100" y="2942675"/>
            <a:ext cx="4927600" cy="1275250"/>
          </a:xfrm>
          <a:prstGeom prst="rect">
            <a:avLst/>
          </a:prstGeom>
          <a:noFill/>
          <a:ln>
            <a:noFill/>
          </a:ln>
        </p:spPr>
      </p:pic>
      <p:pic>
        <p:nvPicPr>
          <p:cNvPr id="632" name="Google Shape;632;g211bfda3440_0_138"/>
          <p:cNvPicPr preferRelativeResize="0"/>
          <p:nvPr/>
        </p:nvPicPr>
        <p:blipFill rotWithShape="1">
          <a:blip r:embed="rId3">
            <a:alphaModFix/>
          </a:blip>
          <a:srcRect b="0" l="0" r="48707" t="0"/>
          <a:stretch/>
        </p:blipFill>
        <p:spPr>
          <a:xfrm>
            <a:off x="266700" y="1222925"/>
            <a:ext cx="5105401" cy="12752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11bfda3440_0_143"/>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detalles ventas </a:t>
            </a:r>
            <a:r>
              <a:rPr lang="es-MX" sz="2500">
                <a:solidFill>
                  <a:schemeClr val="dk1"/>
                </a:solidFill>
              </a:rPr>
              <a:t>2NF</a:t>
            </a:r>
            <a:endParaRPr sz="2500">
              <a:solidFill>
                <a:schemeClr val="dk1"/>
              </a:solidFill>
            </a:endParaRPr>
          </a:p>
        </p:txBody>
      </p:sp>
      <p:pic>
        <p:nvPicPr>
          <p:cNvPr id="638" name="Google Shape;638;g211bfda3440_0_143"/>
          <p:cNvPicPr preferRelativeResize="0"/>
          <p:nvPr/>
        </p:nvPicPr>
        <p:blipFill rotWithShape="1">
          <a:blip r:embed="rId3">
            <a:alphaModFix/>
          </a:blip>
          <a:srcRect b="52803" l="0" r="48707" t="0"/>
          <a:stretch/>
        </p:blipFill>
        <p:spPr>
          <a:xfrm>
            <a:off x="152400" y="721800"/>
            <a:ext cx="4533899" cy="1792799"/>
          </a:xfrm>
          <a:prstGeom prst="rect">
            <a:avLst/>
          </a:prstGeom>
          <a:noFill/>
          <a:ln>
            <a:noFill/>
          </a:ln>
        </p:spPr>
      </p:pic>
      <p:pic>
        <p:nvPicPr>
          <p:cNvPr id="639" name="Google Shape;639;g211bfda3440_0_143"/>
          <p:cNvPicPr preferRelativeResize="0"/>
          <p:nvPr/>
        </p:nvPicPr>
        <p:blipFill rotWithShape="1">
          <a:blip r:embed="rId3">
            <a:alphaModFix/>
          </a:blip>
          <a:srcRect b="52803" l="56464" r="0" t="0"/>
          <a:stretch/>
        </p:blipFill>
        <p:spPr>
          <a:xfrm>
            <a:off x="4889500" y="963100"/>
            <a:ext cx="3848100" cy="1792799"/>
          </a:xfrm>
          <a:prstGeom prst="rect">
            <a:avLst/>
          </a:prstGeom>
          <a:noFill/>
          <a:ln>
            <a:noFill/>
          </a:ln>
        </p:spPr>
      </p:pic>
      <p:pic>
        <p:nvPicPr>
          <p:cNvPr id="640" name="Google Shape;640;g211bfda3440_0_143"/>
          <p:cNvPicPr preferRelativeResize="0"/>
          <p:nvPr/>
        </p:nvPicPr>
        <p:blipFill rotWithShape="1">
          <a:blip r:embed="rId3">
            <a:alphaModFix/>
          </a:blip>
          <a:srcRect b="0" l="0" r="48707" t="50874"/>
          <a:stretch/>
        </p:blipFill>
        <p:spPr>
          <a:xfrm>
            <a:off x="1879600" y="2908295"/>
            <a:ext cx="4533899" cy="18660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11bfda3440_0_148"/>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detalles ventas </a:t>
            </a:r>
            <a:r>
              <a:rPr lang="es-MX" sz="2500">
                <a:solidFill>
                  <a:schemeClr val="dk1"/>
                </a:solidFill>
              </a:rPr>
              <a:t>3NF</a:t>
            </a:r>
            <a:endParaRPr sz="2500">
              <a:solidFill>
                <a:schemeClr val="dk1"/>
              </a:solidFill>
            </a:endParaRPr>
          </a:p>
        </p:txBody>
      </p:sp>
      <p:pic>
        <p:nvPicPr>
          <p:cNvPr id="646" name="Google Shape;646;g211bfda3440_0_148"/>
          <p:cNvPicPr preferRelativeResize="0"/>
          <p:nvPr/>
        </p:nvPicPr>
        <p:blipFill rotWithShape="1">
          <a:blip r:embed="rId3">
            <a:alphaModFix/>
          </a:blip>
          <a:srcRect b="69392" l="0" r="80316" t="0"/>
          <a:stretch/>
        </p:blipFill>
        <p:spPr>
          <a:xfrm>
            <a:off x="152400" y="721800"/>
            <a:ext cx="1739900" cy="1056200"/>
          </a:xfrm>
          <a:prstGeom prst="rect">
            <a:avLst/>
          </a:prstGeom>
          <a:noFill/>
          <a:ln>
            <a:noFill/>
          </a:ln>
        </p:spPr>
      </p:pic>
      <p:pic>
        <p:nvPicPr>
          <p:cNvPr id="647" name="Google Shape;647;g211bfda3440_0_148"/>
          <p:cNvPicPr preferRelativeResize="0"/>
          <p:nvPr/>
        </p:nvPicPr>
        <p:blipFill rotWithShape="1">
          <a:blip r:embed="rId3">
            <a:alphaModFix/>
          </a:blip>
          <a:srcRect b="50806" l="25287" r="22990" t="0"/>
          <a:stretch/>
        </p:blipFill>
        <p:spPr>
          <a:xfrm>
            <a:off x="2565400" y="569400"/>
            <a:ext cx="4572000" cy="1697550"/>
          </a:xfrm>
          <a:prstGeom prst="rect">
            <a:avLst/>
          </a:prstGeom>
          <a:noFill/>
          <a:ln>
            <a:noFill/>
          </a:ln>
        </p:spPr>
      </p:pic>
      <p:pic>
        <p:nvPicPr>
          <p:cNvPr id="648" name="Google Shape;648;g211bfda3440_0_148"/>
          <p:cNvPicPr preferRelativeResize="0"/>
          <p:nvPr/>
        </p:nvPicPr>
        <p:blipFill rotWithShape="1">
          <a:blip r:embed="rId3">
            <a:alphaModFix/>
          </a:blip>
          <a:srcRect b="-4" l="0" r="53447" t="50811"/>
          <a:stretch/>
        </p:blipFill>
        <p:spPr>
          <a:xfrm>
            <a:off x="279400" y="2571745"/>
            <a:ext cx="4114801" cy="1697550"/>
          </a:xfrm>
          <a:prstGeom prst="rect">
            <a:avLst/>
          </a:prstGeom>
          <a:noFill/>
          <a:ln>
            <a:noFill/>
          </a:ln>
        </p:spPr>
      </p:pic>
      <p:pic>
        <p:nvPicPr>
          <p:cNvPr id="649" name="Google Shape;649;g211bfda3440_0_148"/>
          <p:cNvPicPr preferRelativeResize="0"/>
          <p:nvPr/>
        </p:nvPicPr>
        <p:blipFill rotWithShape="1">
          <a:blip r:embed="rId3">
            <a:alphaModFix/>
          </a:blip>
          <a:srcRect b="-4" l="52299" r="0" t="50811"/>
          <a:stretch/>
        </p:blipFill>
        <p:spPr>
          <a:xfrm>
            <a:off x="4787901" y="2475120"/>
            <a:ext cx="4216400" cy="16975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11bfda3440_0_191"/>
          <p:cNvSpPr txBox="1"/>
          <p:nvPr/>
        </p:nvSpPr>
        <p:spPr>
          <a:xfrm>
            <a:off x="2010000" y="2248500"/>
            <a:ext cx="512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300">
                <a:solidFill>
                  <a:schemeClr val="dk1"/>
                </a:solidFill>
              </a:rPr>
              <a:t>Modelo relacional </a:t>
            </a:r>
            <a:r>
              <a:rPr lang="es-MX" sz="2300">
                <a:solidFill>
                  <a:schemeClr val="dk1"/>
                </a:solidFill>
              </a:rPr>
              <a:t>proveedor</a:t>
            </a:r>
            <a:endParaRPr sz="29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211bfda3440_0_195"/>
          <p:cNvSpPr txBox="1"/>
          <p:nvPr/>
        </p:nvSpPr>
        <p:spPr>
          <a:xfrm>
            <a:off x="0" y="0"/>
            <a:ext cx="668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proveedor </a:t>
            </a:r>
            <a:r>
              <a:rPr lang="es-MX" sz="2500">
                <a:solidFill>
                  <a:schemeClr val="dk1"/>
                </a:solidFill>
              </a:rPr>
              <a:t>sin normalizar</a:t>
            </a:r>
            <a:endParaRPr sz="2500">
              <a:solidFill>
                <a:schemeClr val="dk1"/>
              </a:solidFill>
            </a:endParaRPr>
          </a:p>
        </p:txBody>
      </p:sp>
      <p:pic>
        <p:nvPicPr>
          <p:cNvPr id="660" name="Google Shape;660;g211bfda3440_0_195"/>
          <p:cNvPicPr preferRelativeResize="0"/>
          <p:nvPr/>
        </p:nvPicPr>
        <p:blipFill>
          <a:blip r:embed="rId3">
            <a:alphaModFix/>
          </a:blip>
          <a:stretch>
            <a:fillRect/>
          </a:stretch>
        </p:blipFill>
        <p:spPr>
          <a:xfrm>
            <a:off x="157163" y="1859550"/>
            <a:ext cx="8829675" cy="14954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11bfda3440_0_200"/>
          <p:cNvSpPr txBox="1"/>
          <p:nvPr/>
        </p:nvSpPr>
        <p:spPr>
          <a:xfrm>
            <a:off x="0" y="0"/>
            <a:ext cx="741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500">
                <a:solidFill>
                  <a:schemeClr val="dk1"/>
                </a:solidFill>
              </a:rPr>
              <a:t>Modelo relacional </a:t>
            </a:r>
            <a:r>
              <a:rPr lang="es-MX" sz="2500">
                <a:solidFill>
                  <a:schemeClr val="dk1"/>
                </a:solidFill>
              </a:rPr>
              <a:t>proveedor </a:t>
            </a:r>
            <a:r>
              <a:rPr lang="es-MX" sz="2500">
                <a:solidFill>
                  <a:schemeClr val="dk1"/>
                </a:solidFill>
              </a:rPr>
              <a:t>1NF</a:t>
            </a:r>
            <a:endParaRPr sz="2500">
              <a:solidFill>
                <a:schemeClr val="dk1"/>
              </a:solidFill>
            </a:endParaRPr>
          </a:p>
        </p:txBody>
      </p:sp>
      <p:pic>
        <p:nvPicPr>
          <p:cNvPr id="666" name="Google Shape;666;g211bfda3440_0_200"/>
          <p:cNvPicPr preferRelativeResize="0"/>
          <p:nvPr/>
        </p:nvPicPr>
        <p:blipFill>
          <a:blip r:embed="rId3">
            <a:alphaModFix/>
          </a:blip>
          <a:stretch>
            <a:fillRect/>
          </a:stretch>
        </p:blipFill>
        <p:spPr>
          <a:xfrm>
            <a:off x="152400" y="1837263"/>
            <a:ext cx="8839201" cy="14689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2019-11-27T03:16:21Z</dcterms:created>
  <dc:creator>Leonardo Cantor</dc:creator>
</cp:coreProperties>
</file>